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55" r:id="rId2"/>
    <p:sldId id="358" r:id="rId3"/>
    <p:sldId id="359" r:id="rId4"/>
    <p:sldId id="360" r:id="rId5"/>
    <p:sldId id="362" r:id="rId6"/>
    <p:sldId id="363" r:id="rId7"/>
    <p:sldId id="298" r:id="rId8"/>
    <p:sldId id="352" r:id="rId9"/>
    <p:sldId id="287" r:id="rId10"/>
    <p:sldId id="344" r:id="rId11"/>
    <p:sldId id="341" r:id="rId12"/>
    <p:sldId id="345" r:id="rId13"/>
    <p:sldId id="301" r:id="rId14"/>
    <p:sldId id="336" r:id="rId15"/>
    <p:sldId id="339" r:id="rId16"/>
    <p:sldId id="340" r:id="rId17"/>
    <p:sldId id="346" r:id="rId18"/>
    <p:sldId id="347" r:id="rId19"/>
    <p:sldId id="308" r:id="rId20"/>
    <p:sldId id="334" r:id="rId21"/>
    <p:sldId id="349" r:id="rId22"/>
    <p:sldId id="331" r:id="rId23"/>
    <p:sldId id="311" r:id="rId24"/>
    <p:sldId id="356" r:id="rId25"/>
    <p:sldId id="312" r:id="rId26"/>
    <p:sldId id="351" r:id="rId27"/>
    <p:sldId id="319" r:id="rId28"/>
    <p:sldId id="350" r:id="rId29"/>
    <p:sldId id="321" r:id="rId30"/>
    <p:sldId id="357" r:id="rId31"/>
    <p:sldId id="364" r:id="rId32"/>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BA12"/>
    <a:srgbClr val="5CAF1D"/>
    <a:srgbClr val="06C62B"/>
    <a:srgbClr val="21C00C"/>
    <a:srgbClr val="1CB814"/>
    <a:srgbClr val="46B01C"/>
    <a:srgbClr val="11BB31"/>
    <a:srgbClr val="00CC5C"/>
    <a:srgbClr val="00DE64"/>
    <a:srgbClr val="FF8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9876" autoAdjust="0"/>
  </p:normalViewPr>
  <p:slideViewPr>
    <p:cSldViewPr>
      <p:cViewPr>
        <p:scale>
          <a:sx n="90" d="100"/>
          <a:sy n="90" d="100"/>
        </p:scale>
        <p:origin x="-8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880" y="-84"/>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3076363" cy="511731"/>
          </a:xfrm>
          <a:prstGeom prst="rect">
            <a:avLst/>
          </a:prstGeom>
        </p:spPr>
        <p:txBody>
          <a:bodyPr vert="horz" lIns="99030" tIns="49514" rIns="99030" bIns="49514" rtlCol="0"/>
          <a:lstStyle>
            <a:lvl1pPr algn="l">
              <a:defRPr sz="1300"/>
            </a:lvl1pPr>
          </a:lstStyle>
          <a:p>
            <a:endParaRPr lang="fr-FR"/>
          </a:p>
        </p:txBody>
      </p:sp>
      <p:sp>
        <p:nvSpPr>
          <p:cNvPr id="3" name="Espace réservé de la date 2"/>
          <p:cNvSpPr>
            <a:spLocks noGrp="1"/>
          </p:cNvSpPr>
          <p:nvPr>
            <p:ph type="dt" sz="quarter" idx="1"/>
          </p:nvPr>
        </p:nvSpPr>
        <p:spPr>
          <a:xfrm>
            <a:off x="4021294" y="2"/>
            <a:ext cx="3076363" cy="511731"/>
          </a:xfrm>
          <a:prstGeom prst="rect">
            <a:avLst/>
          </a:prstGeom>
        </p:spPr>
        <p:txBody>
          <a:bodyPr vert="horz" lIns="99030" tIns="49514" rIns="99030" bIns="49514" rtlCol="0"/>
          <a:lstStyle>
            <a:lvl1pPr algn="r">
              <a:defRPr sz="1300"/>
            </a:lvl1pPr>
          </a:lstStyle>
          <a:p>
            <a:fld id="{2CB43338-F67B-4061-AD13-52527D069DD7}" type="datetimeFigureOut">
              <a:rPr lang="fr-FR" smtClean="0"/>
              <a:pPr/>
              <a:t>09/10/2014</a:t>
            </a:fld>
            <a:endParaRPr lang="fr-FR"/>
          </a:p>
        </p:txBody>
      </p:sp>
      <p:sp>
        <p:nvSpPr>
          <p:cNvPr id="4" name="Espace réservé du pied de page 3"/>
          <p:cNvSpPr>
            <a:spLocks noGrp="1"/>
          </p:cNvSpPr>
          <p:nvPr>
            <p:ph type="ftr" sz="quarter" idx="2"/>
          </p:nvPr>
        </p:nvSpPr>
        <p:spPr>
          <a:xfrm>
            <a:off x="0" y="9721108"/>
            <a:ext cx="3076363" cy="511731"/>
          </a:xfrm>
          <a:prstGeom prst="rect">
            <a:avLst/>
          </a:prstGeom>
        </p:spPr>
        <p:txBody>
          <a:bodyPr vert="horz" lIns="99030" tIns="49514" rIns="99030" bIns="49514"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4021294" y="9721108"/>
            <a:ext cx="3076363" cy="511731"/>
          </a:xfrm>
          <a:prstGeom prst="rect">
            <a:avLst/>
          </a:prstGeom>
        </p:spPr>
        <p:txBody>
          <a:bodyPr vert="horz" lIns="99030" tIns="49514" rIns="99030" bIns="49514" rtlCol="0" anchor="b"/>
          <a:lstStyle>
            <a:lvl1pPr algn="r">
              <a:defRPr sz="1300"/>
            </a:lvl1pPr>
          </a:lstStyle>
          <a:p>
            <a:fld id="{41B80FA5-BC5C-4C63-956E-E6F707886B84}" type="slidenum">
              <a:rPr lang="fr-FR" smtClean="0"/>
              <a:pPr/>
              <a:t>‹#›</a:t>
            </a:fld>
            <a:endParaRPr lang="fr-FR"/>
          </a:p>
        </p:txBody>
      </p:sp>
    </p:spTree>
    <p:extLst>
      <p:ext uri="{BB962C8B-B14F-4D97-AF65-F5344CB8AC3E}">
        <p14:creationId xmlns:p14="http://schemas.microsoft.com/office/powerpoint/2010/main" val="1793441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2"/>
            <a:ext cx="3076575" cy="511175"/>
          </a:xfrm>
          <a:prstGeom prst="rect">
            <a:avLst/>
          </a:prstGeom>
        </p:spPr>
        <p:txBody>
          <a:bodyPr vert="horz" lIns="91424" tIns="45711" rIns="91424" bIns="45711" rtlCol="0"/>
          <a:lstStyle>
            <a:lvl1pPr algn="l">
              <a:defRPr sz="1100"/>
            </a:lvl1pPr>
          </a:lstStyle>
          <a:p>
            <a:endParaRPr lang="fr-FR"/>
          </a:p>
        </p:txBody>
      </p:sp>
      <p:sp>
        <p:nvSpPr>
          <p:cNvPr id="3" name="Espace réservé de la date 2"/>
          <p:cNvSpPr>
            <a:spLocks noGrp="1"/>
          </p:cNvSpPr>
          <p:nvPr>
            <p:ph type="dt" idx="1"/>
          </p:nvPr>
        </p:nvSpPr>
        <p:spPr>
          <a:xfrm>
            <a:off x="4021140" y="2"/>
            <a:ext cx="3076575" cy="511175"/>
          </a:xfrm>
          <a:prstGeom prst="rect">
            <a:avLst/>
          </a:prstGeom>
        </p:spPr>
        <p:txBody>
          <a:bodyPr vert="horz" lIns="91424" tIns="45711" rIns="91424" bIns="45711" rtlCol="0"/>
          <a:lstStyle>
            <a:lvl1pPr algn="r">
              <a:defRPr sz="1100"/>
            </a:lvl1pPr>
          </a:lstStyle>
          <a:p>
            <a:fld id="{455496DF-7527-4FE4-A9F1-1D15AAE267CE}" type="datetimeFigureOut">
              <a:rPr lang="fr-FR" smtClean="0"/>
              <a:pPr/>
              <a:t>09/10/2014</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24" tIns="45711" rIns="91424" bIns="45711" rtlCol="0" anchor="ctr"/>
          <a:lstStyle/>
          <a:p>
            <a:endParaRPr lang="fr-FR"/>
          </a:p>
        </p:txBody>
      </p:sp>
      <p:sp>
        <p:nvSpPr>
          <p:cNvPr id="5" name="Espace réservé des commentaires 4"/>
          <p:cNvSpPr>
            <a:spLocks noGrp="1"/>
          </p:cNvSpPr>
          <p:nvPr>
            <p:ph type="body" sz="quarter" idx="3"/>
          </p:nvPr>
        </p:nvSpPr>
        <p:spPr>
          <a:xfrm>
            <a:off x="709615" y="4860925"/>
            <a:ext cx="5680075" cy="4605338"/>
          </a:xfrm>
          <a:prstGeom prst="rect">
            <a:avLst/>
          </a:prstGeom>
        </p:spPr>
        <p:txBody>
          <a:bodyPr vert="horz" lIns="91424" tIns="45711" rIns="91424" bIns="45711"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2" y="9721852"/>
            <a:ext cx="3076575" cy="511175"/>
          </a:xfrm>
          <a:prstGeom prst="rect">
            <a:avLst/>
          </a:prstGeom>
        </p:spPr>
        <p:txBody>
          <a:bodyPr vert="horz" lIns="91424" tIns="45711" rIns="91424" bIns="45711" rtlCol="0" anchor="b"/>
          <a:lstStyle>
            <a:lvl1pPr algn="l">
              <a:defRPr sz="1100"/>
            </a:lvl1pPr>
          </a:lstStyle>
          <a:p>
            <a:endParaRPr lang="fr-FR"/>
          </a:p>
        </p:txBody>
      </p:sp>
      <p:sp>
        <p:nvSpPr>
          <p:cNvPr id="7" name="Espace réservé du numéro de diapositive 6"/>
          <p:cNvSpPr>
            <a:spLocks noGrp="1"/>
          </p:cNvSpPr>
          <p:nvPr>
            <p:ph type="sldNum" sz="quarter" idx="5"/>
          </p:nvPr>
        </p:nvSpPr>
        <p:spPr>
          <a:xfrm>
            <a:off x="4021140" y="9721852"/>
            <a:ext cx="3076575" cy="511175"/>
          </a:xfrm>
          <a:prstGeom prst="rect">
            <a:avLst/>
          </a:prstGeom>
        </p:spPr>
        <p:txBody>
          <a:bodyPr vert="horz" lIns="91424" tIns="45711" rIns="91424" bIns="45711" rtlCol="0" anchor="b"/>
          <a:lstStyle>
            <a:lvl1pPr algn="r">
              <a:defRPr sz="1100"/>
            </a:lvl1pPr>
          </a:lstStyle>
          <a:p>
            <a:fld id="{AE25A8D1-AA7C-4335-A7F1-4AAB4CBE103E}" type="slidenum">
              <a:rPr lang="fr-FR" smtClean="0"/>
              <a:pPr/>
              <a:t>‹#›</a:t>
            </a:fld>
            <a:endParaRPr lang="fr-FR"/>
          </a:p>
        </p:txBody>
      </p:sp>
    </p:spTree>
    <p:extLst>
      <p:ext uri="{BB962C8B-B14F-4D97-AF65-F5344CB8AC3E}">
        <p14:creationId xmlns:p14="http://schemas.microsoft.com/office/powerpoint/2010/main" val="1544650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Ski_resort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en.wikipedia.org/wiki/Go_kar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400" dirty="0" smtClean="0"/>
              <a:t>The leisure outdoor market is expanding world wide. TECHFUN increases the attractiveness of tourist sites by offering its customers the possibility to operate profitable activities.</a:t>
            </a:r>
          </a:p>
          <a:p>
            <a:endParaRPr lang="fr-FR" sz="1400" dirty="0" smtClean="0"/>
          </a:p>
          <a:p>
            <a:r>
              <a:rPr lang="en-US" sz="1400" dirty="0" smtClean="0"/>
              <a:t>Thrill </a:t>
            </a:r>
            <a:r>
              <a:rPr lang="en-US" sz="1400" dirty="0" err="1" smtClean="0"/>
              <a:t>leisures</a:t>
            </a:r>
            <a:r>
              <a:rPr lang="en-US" sz="1400" dirty="0" smtClean="0"/>
              <a:t> are the target of TECHFUN.</a:t>
            </a:r>
            <a:r>
              <a:rPr lang="en-US" sz="1400" baseline="0" dirty="0" smtClean="0"/>
              <a:t> It</a:t>
            </a:r>
            <a:r>
              <a:rPr lang="en-US" sz="1400" dirty="0" smtClean="0"/>
              <a:t> promotes</a:t>
            </a:r>
            <a:r>
              <a:rPr lang="en-US" sz="1400" baseline="0" dirty="0" smtClean="0"/>
              <a:t> </a:t>
            </a:r>
            <a:r>
              <a:rPr lang="en-US" sz="1400" dirty="0" smtClean="0"/>
              <a:t>​</a:t>
            </a:r>
            <a:r>
              <a:rPr lang="en-US" sz="1400" b="1" dirty="0" smtClean="0">
                <a:solidFill>
                  <a:srgbClr val="FF0000"/>
                </a:solidFill>
              </a:rPr>
              <a:t>value autonomy</a:t>
            </a:r>
            <a:r>
              <a:rPr lang="en-US" sz="1400" dirty="0" smtClean="0"/>
              <a:t>, vitality ,discovery and pleasure in complete over all SAFETY.</a:t>
            </a:r>
            <a:endParaRPr lang="fr-FR" sz="1400" dirty="0" smtClean="0"/>
          </a:p>
          <a:p>
            <a:r>
              <a:rPr lang="en-US" sz="1400" dirty="0" smtClean="0"/>
              <a:t>The </a:t>
            </a:r>
            <a:r>
              <a:rPr lang="en-US" sz="1400" b="1" dirty="0" smtClean="0"/>
              <a:t>Universe</a:t>
            </a:r>
            <a:r>
              <a:rPr lang="en-US" sz="1400" dirty="0" smtClean="0"/>
              <a:t> of TECHFUN is to</a:t>
            </a:r>
            <a:r>
              <a:rPr lang="en-US" sz="1400" baseline="0" dirty="0" smtClean="0"/>
              <a:t> </a:t>
            </a:r>
            <a:r>
              <a:rPr lang="en-US" sz="1400" dirty="0" smtClean="0"/>
              <a:t>design, manufacture,</a:t>
            </a:r>
            <a:r>
              <a:rPr lang="en-US" sz="1400" baseline="0" dirty="0" smtClean="0"/>
              <a:t> </a:t>
            </a:r>
            <a:r>
              <a:rPr lang="en-US" sz="1400" dirty="0" smtClean="0"/>
              <a:t>install</a:t>
            </a:r>
            <a:r>
              <a:rPr lang="en-US" sz="1400" baseline="0" dirty="0" smtClean="0"/>
              <a:t> </a:t>
            </a:r>
            <a:r>
              <a:rPr lang="en-US" sz="1400" dirty="0" smtClean="0"/>
              <a:t>Via </a:t>
            </a:r>
            <a:r>
              <a:rPr lang="en-US" sz="1400" dirty="0" err="1" smtClean="0"/>
              <a:t>Ferrata</a:t>
            </a:r>
            <a:r>
              <a:rPr lang="en-US" sz="1400" dirty="0" smtClean="0"/>
              <a:t>, Zip lines, </a:t>
            </a:r>
            <a:r>
              <a:rPr lang="en-US" sz="1400" dirty="0" err="1" smtClean="0"/>
              <a:t>ZipRider</a:t>
            </a:r>
            <a:r>
              <a:rPr lang="en-US" sz="1400" dirty="0" smtClean="0"/>
              <a:t>, aerial courses indoor and out</a:t>
            </a:r>
            <a:r>
              <a:rPr lang="en-US" sz="1400" baseline="0" dirty="0" smtClean="0"/>
              <a:t> </a:t>
            </a:r>
            <a:r>
              <a:rPr lang="en-US" sz="1400" dirty="0" smtClean="0"/>
              <a:t>and aerial pathways in </a:t>
            </a:r>
            <a:r>
              <a:rPr lang="en-US" sz="1400" b="1" dirty="0" smtClean="0"/>
              <a:t>collective security </a:t>
            </a:r>
            <a:r>
              <a:rPr lang="en-US" sz="1400" dirty="0" smtClean="0"/>
              <a:t>...</a:t>
            </a:r>
            <a:endParaRPr lang="fr-FR" sz="1400" dirty="0" smtClean="0"/>
          </a:p>
          <a:p>
            <a:r>
              <a:rPr lang="en-US" sz="1400" dirty="0" smtClean="0"/>
              <a:t>In the </a:t>
            </a:r>
            <a:r>
              <a:rPr lang="en-US" sz="1400" b="1" dirty="0" smtClean="0"/>
              <a:t>Universe</a:t>
            </a:r>
            <a:r>
              <a:rPr lang="en-US" sz="1400" dirty="0" smtClean="0"/>
              <a:t> of gliding and slope activities, TECHFUN designs, manufactures and installs Alpine Coasters, Alpine slides, tracks for karts and </a:t>
            </a:r>
            <a:r>
              <a:rPr lang="en-US" sz="1400" dirty="0" err="1" smtClean="0"/>
              <a:t>trottinettes</a:t>
            </a:r>
            <a:r>
              <a:rPr lang="en-US" sz="1400" dirty="0" smtClean="0"/>
              <a:t> on grass, tubing  tracks and sledding tracks...</a:t>
            </a:r>
            <a:endParaRPr lang="fr-FR" sz="1400" dirty="0" smtClean="0"/>
          </a:p>
          <a:p>
            <a:endParaRPr lang="fr-FR" sz="1300"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Removable</a:t>
            </a:r>
            <a:r>
              <a:rPr lang="fr-FR" dirty="0" smtClean="0"/>
              <a:t> </a:t>
            </a:r>
            <a:r>
              <a:rPr lang="fr-FR" dirty="0" err="1" smtClean="0"/>
              <a:t>adventure</a:t>
            </a:r>
            <a:r>
              <a:rPr lang="fr-FR" baseline="0" dirty="0" smtClean="0"/>
              <a:t> </a:t>
            </a:r>
            <a:r>
              <a:rPr lang="fr-FR" baseline="0" dirty="0" err="1" smtClean="0"/>
              <a:t>parks</a:t>
            </a:r>
            <a:endParaRPr lang="fr-FR"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12</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r>
              <a:rPr lang="en-US" sz="1300" b="1" dirty="0" smtClean="0"/>
              <a:t>Outdoor tourist installations</a:t>
            </a:r>
            <a:endParaRPr lang="fr-FR" sz="1300" dirty="0" smtClean="0"/>
          </a:p>
          <a:p>
            <a:r>
              <a:rPr lang="en-US" sz="1300" dirty="0" smtClean="0"/>
              <a:t>Walkways, aerial bridges, viewing platforms,</a:t>
            </a:r>
            <a:endParaRPr lang="fr-FR" sz="1300" dirty="0" smtClean="0"/>
          </a:p>
          <a:p>
            <a:r>
              <a:rPr lang="en-US" sz="1300" dirty="0" err="1" smtClean="0"/>
              <a:t>cliffside</a:t>
            </a:r>
            <a:r>
              <a:rPr lang="en-US" sz="1300" dirty="0" smtClean="0"/>
              <a:t> paths and more… These are all</a:t>
            </a:r>
            <a:endParaRPr lang="fr-FR" sz="1300" dirty="0" smtClean="0"/>
          </a:p>
          <a:p>
            <a:r>
              <a:rPr lang="en-US" sz="1300" dirty="0" smtClean="0"/>
              <a:t>installations that </a:t>
            </a:r>
            <a:r>
              <a:rPr lang="en-US" sz="1300" b="1" dirty="0" smtClean="0"/>
              <a:t>give the general public</a:t>
            </a:r>
            <a:endParaRPr lang="fr-FR" sz="1300" dirty="0" smtClean="0"/>
          </a:p>
          <a:p>
            <a:r>
              <a:rPr lang="en-US" sz="1300" b="1" dirty="0" smtClean="0"/>
              <a:t>access to safe walking routes in remarkable,</a:t>
            </a:r>
            <a:endParaRPr lang="fr-FR" sz="1300" dirty="0" smtClean="0"/>
          </a:p>
          <a:p>
            <a:r>
              <a:rPr lang="en-US" sz="1300" b="1" dirty="0" smtClean="0"/>
              <a:t>spectacular and often inaccessible places.</a:t>
            </a:r>
            <a:endParaRPr lang="fr-FR" sz="1300" dirty="0" smtClean="0"/>
          </a:p>
          <a:p>
            <a:r>
              <a:rPr lang="en-US" sz="1300" dirty="0" smtClean="0"/>
              <a:t>Outdoor tourist installations are a way</a:t>
            </a:r>
            <a:endParaRPr lang="fr-FR" sz="1300" dirty="0" smtClean="0"/>
          </a:p>
          <a:p>
            <a:r>
              <a:rPr lang="en-US" sz="1300" dirty="0" smtClean="0"/>
              <a:t>of creating, developing and enhancing</a:t>
            </a:r>
            <a:endParaRPr lang="fr-FR" sz="1300" dirty="0" smtClean="0"/>
          </a:p>
          <a:p>
            <a:r>
              <a:rPr lang="en-US" sz="1300" dirty="0" smtClean="0"/>
              <a:t>the attractiveness of natural tourist attractions</a:t>
            </a:r>
            <a:endParaRPr lang="fr-FR" sz="1300" dirty="0" smtClean="0"/>
          </a:p>
          <a:p>
            <a:r>
              <a:rPr lang="en-US" sz="1300" dirty="0" smtClean="0"/>
              <a:t>and monuments, regardless of how they</a:t>
            </a:r>
            <a:endParaRPr lang="fr-FR" sz="1300" dirty="0" smtClean="0"/>
          </a:p>
          <a:p>
            <a:r>
              <a:rPr lang="en-US" sz="1300" dirty="0" smtClean="0"/>
              <a:t>are arranged.</a:t>
            </a:r>
            <a:endParaRPr lang="fr-FR" sz="1300" dirty="0" smtClean="0"/>
          </a:p>
          <a:p>
            <a:r>
              <a:rPr lang="en-US" sz="1300" b="1" dirty="0" smtClean="0"/>
              <a:t>Why choose </a:t>
            </a:r>
            <a:r>
              <a:rPr lang="en-US" sz="1300" b="1" dirty="0" err="1" smtClean="0"/>
              <a:t>Prisme</a:t>
            </a:r>
            <a:r>
              <a:rPr lang="en-US" sz="1300" b="1" dirty="0" smtClean="0"/>
              <a:t>?</a:t>
            </a:r>
            <a:endParaRPr lang="fr-FR" sz="1300" dirty="0" smtClean="0"/>
          </a:p>
          <a:p>
            <a:r>
              <a:rPr lang="en-US" sz="1300" dirty="0" smtClean="0"/>
              <a:t>• We integrate our designs into the landscape</a:t>
            </a:r>
            <a:endParaRPr lang="fr-FR" sz="1300" dirty="0" smtClean="0"/>
          </a:p>
          <a:p>
            <a:r>
              <a:rPr lang="en-US" sz="1300" dirty="0" smtClean="0"/>
              <a:t>and environment</a:t>
            </a:r>
            <a:endParaRPr lang="fr-FR" sz="1300" dirty="0" smtClean="0"/>
          </a:p>
          <a:p>
            <a:r>
              <a:rPr lang="en-US" sz="1300" dirty="0" smtClean="0"/>
              <a:t>• We provide a bespoke design and sizing service</a:t>
            </a:r>
            <a:endParaRPr lang="fr-FR" sz="1300" dirty="0" smtClean="0"/>
          </a:p>
          <a:p>
            <a:r>
              <a:rPr lang="en-US" sz="1300" dirty="0" smtClean="0"/>
              <a:t>• We have a specialized difficult-access work team</a:t>
            </a:r>
            <a:endParaRPr lang="fr-FR" sz="1300" dirty="0" smtClean="0"/>
          </a:p>
          <a:p>
            <a:r>
              <a:rPr lang="en-US" sz="1300" dirty="0" smtClean="0"/>
              <a:t> </a:t>
            </a:r>
            <a:endParaRPr lang="fr-FR" sz="1300"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13</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300"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14</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La tyrolienne est au carrefour de nos deux passions, la</a:t>
            </a:r>
            <a:r>
              <a:rPr lang="fr-FR" baseline="0" dirty="0" smtClean="0"/>
              <a:t> hauteur et la pente.</a:t>
            </a:r>
          </a:p>
          <a:p>
            <a:r>
              <a:rPr lang="fr-FR" baseline="0" dirty="0" smtClean="0"/>
              <a:t>La Tyrolienne procure des sensations uniques. Dénués de difficultés plusieurs dizaines de passages successifs dans la même journée.</a:t>
            </a:r>
          </a:p>
          <a:p>
            <a:r>
              <a:rPr lang="fr-FR" b="1" dirty="0" smtClean="0"/>
              <a:t>La force de Prisme :</a:t>
            </a:r>
          </a:p>
          <a:p>
            <a:r>
              <a:rPr lang="fr-FR" dirty="0" smtClean="0"/>
              <a:t>• Plu</a:t>
            </a:r>
            <a:r>
              <a:rPr lang="fr-FR" baseline="0" dirty="0" smtClean="0"/>
              <a:t>sieurs centaines de tyroliennes ont été crées et installées par Prisme</a:t>
            </a:r>
          </a:p>
          <a:p>
            <a:r>
              <a:rPr lang="fr-FR" dirty="0" smtClean="0"/>
              <a:t>• Dans cet exercice l’expérience est primordiale. La sécurité est un critère évident.</a:t>
            </a:r>
            <a:endParaRPr lang="fr-FR"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17</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Welcome to the world's most exciting “No-Sweat Adrenaline™” zip line ride. The </a:t>
            </a:r>
            <a:r>
              <a:rPr lang="en-US" b="1" dirty="0" err="1" smtClean="0"/>
              <a:t>ZipRider</a:t>
            </a:r>
            <a:r>
              <a:rPr lang="en-US" b="1" dirty="0" smtClean="0"/>
              <a:t>®</a:t>
            </a:r>
            <a:r>
              <a:rPr lang="en-US" dirty="0" smtClean="0"/>
              <a:t> zip line cable ride is based on the familiar concept of the back yard zip line, but from there it takes a giant leap beyond anything you may have thought possible. The key lies in the </a:t>
            </a:r>
            <a:r>
              <a:rPr lang="en-US" b="1" dirty="0" err="1" smtClean="0"/>
              <a:t>ZipRider</a:t>
            </a:r>
            <a:r>
              <a:rPr lang="en-US" b="1" dirty="0" smtClean="0"/>
              <a:t>®</a:t>
            </a:r>
            <a:r>
              <a:rPr lang="en-US" dirty="0" smtClean="0"/>
              <a:t> trolley, a device designed to automatically brake while the rider descends cable gradients ranging from 5% to 40%.</a:t>
            </a:r>
          </a:p>
          <a:p>
            <a:pPr fontAlgn="base"/>
            <a:r>
              <a:rPr lang="en-US" dirty="0" smtClean="0"/>
              <a:t>With the creation of the </a:t>
            </a:r>
            <a:r>
              <a:rPr lang="en-US" b="1" dirty="0" err="1" smtClean="0"/>
              <a:t>ZipRider</a:t>
            </a:r>
            <a:r>
              <a:rPr lang="en-US" b="1" dirty="0" smtClean="0"/>
              <a:t>®</a:t>
            </a:r>
            <a:r>
              <a:rPr lang="en-US" dirty="0" smtClean="0"/>
              <a:t>, a whole new world of sky travel is possible.  This device has allowed us to build extraordinary zip lines over a mile long that run at speeds up to 65 MPH! Our patented and exclusive </a:t>
            </a:r>
            <a:r>
              <a:rPr lang="en-US" b="1" dirty="0" err="1" smtClean="0"/>
              <a:t>ZipRider</a:t>
            </a:r>
            <a:r>
              <a:rPr lang="en-US" b="1" dirty="0" smtClean="0"/>
              <a:t>®</a:t>
            </a:r>
            <a:r>
              <a:rPr lang="en-US" dirty="0" smtClean="0"/>
              <a:t> “Equipment Retrieval System” drives tremendous profits by increasing rider throughput while enhancing the ride safety and reducing operator expenses, error and fatigue.  </a:t>
            </a:r>
          </a:p>
          <a:p>
            <a:pPr fontAlgn="base"/>
            <a:r>
              <a:rPr lang="en-US" dirty="0" smtClean="0"/>
              <a:t>The </a:t>
            </a:r>
            <a:r>
              <a:rPr lang="en-US" b="1" dirty="0" err="1" smtClean="0"/>
              <a:t>ZipRider</a:t>
            </a:r>
            <a:r>
              <a:rPr lang="en-US" b="1" dirty="0" smtClean="0"/>
              <a:t>®</a:t>
            </a:r>
            <a:r>
              <a:rPr lang="en-US" dirty="0" smtClean="0"/>
              <a:t> can adapt to almost any location.  Whether you are located in a mountainous environment or on level terrain, the </a:t>
            </a:r>
            <a:r>
              <a:rPr lang="en-US" b="1" dirty="0" err="1" smtClean="0"/>
              <a:t>ZipRider</a:t>
            </a:r>
            <a:r>
              <a:rPr lang="en-US" b="1" dirty="0" smtClean="0"/>
              <a:t>®</a:t>
            </a:r>
            <a:r>
              <a:rPr lang="en-US" dirty="0" smtClean="0"/>
              <a:t> can accommodate your year-round revenue producing needs. Our engineering capabilities allow us to design a ride that is tailored to your needs and designed with your money-making opportunities in mind.</a:t>
            </a:r>
          </a:p>
          <a:p>
            <a:endParaRPr lang="fr-FR"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18</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An </a:t>
            </a:r>
            <a:r>
              <a:rPr lang="en-US" b="1" dirty="0" smtClean="0"/>
              <a:t>alpine slide</a:t>
            </a:r>
            <a:r>
              <a:rPr lang="en-US" dirty="0" smtClean="0"/>
              <a:t> is a long chute on the side of a hill, usually built by </a:t>
            </a:r>
            <a:r>
              <a:rPr lang="en-US" dirty="0" smtClean="0">
                <a:hlinkClick r:id="rId3" tooltip="Ski resorts"/>
              </a:rPr>
              <a:t>ski resorts</a:t>
            </a:r>
            <a:r>
              <a:rPr lang="en-US" dirty="0" smtClean="0"/>
              <a:t> to supplement summer income. A </a:t>
            </a:r>
            <a:r>
              <a:rPr lang="en-US" dirty="0" smtClean="0">
                <a:hlinkClick r:id="rId4" tooltip="Go kart"/>
              </a:rPr>
              <a:t>wheeled cart</a:t>
            </a:r>
            <a:r>
              <a:rPr lang="en-US" dirty="0" smtClean="0"/>
              <a:t> is used to navigate the slide. The ride is similar to a bobsled ride, except that it rolls over a smooth track — generally cement, stainless steel, or fiberglass — rather than sliding on ice. The cart accommodates one or two passengers and is controlled by a hand brake located between the rider's legs. Pulling the hand brake handle causes the cart to stop; pushing or letting go of the handle causes the brakes to release, allowing the cart to accelerate. The ride is unique among amusement park rides in that the rider has complete control over his or her speed and ride experience. With this control comes responsibility: the rider must ensure the cart is not going too fast, otherwise the cart may overturn around curves, leading to possible injury or </a:t>
            </a:r>
            <a:r>
              <a:rPr lang="en-US" dirty="0" err="1" smtClean="0"/>
              <a:t>deat</a:t>
            </a:r>
            <a:endParaRPr lang="en-US" dirty="0" smtClean="0"/>
          </a:p>
          <a:p>
            <a:r>
              <a:rPr lang="en-US" dirty="0" smtClean="0"/>
              <a:t>Why choose </a:t>
            </a:r>
            <a:r>
              <a:rPr lang="en-US" dirty="0" err="1" smtClean="0"/>
              <a:t>TechFun</a:t>
            </a:r>
            <a:endParaRPr lang="en-US" dirty="0" smtClean="0"/>
          </a:p>
          <a:p>
            <a:r>
              <a:rPr lang="en-US" dirty="0" smtClean="0"/>
              <a:t>More than 120 km of slope had been installed by our company.</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19</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b="1" dirty="0" smtClean="0"/>
              <a:t>COASTER is a mountain gravitational track and can be operated throughout the year.</a:t>
            </a:r>
          </a:p>
          <a:p>
            <a:r>
              <a:rPr lang="en-US" b="1" dirty="0" smtClean="0"/>
              <a:t>Track of COASTER is designed as Start-Stop track, without interruption.</a:t>
            </a:r>
          </a:p>
          <a:p>
            <a:r>
              <a:rPr lang="en-US" b="1" dirty="0" smtClean="0"/>
              <a:t>Passenger directly controls speed and distance between each coaster bob on the track.</a:t>
            </a:r>
          </a:p>
          <a:p>
            <a:pPr defTabSz="914316"/>
            <a:r>
              <a:rPr lang="en-US" dirty="0" smtClean="0"/>
              <a:t>Why choose </a:t>
            </a:r>
            <a:r>
              <a:rPr lang="en-US" dirty="0" err="1" smtClean="0"/>
              <a:t>TechFun</a:t>
            </a:r>
            <a:endParaRPr lang="en-US" dirty="0" smtClean="0"/>
          </a:p>
          <a:p>
            <a:pPr defTabSz="914316"/>
            <a:r>
              <a:rPr lang="en-US" dirty="0" smtClean="0"/>
              <a:t>9 Coaster have been build for now . The last is in the </a:t>
            </a:r>
            <a:r>
              <a:rPr lang="en-US" dirty="0" err="1" smtClean="0"/>
              <a:t>Ménuires</a:t>
            </a:r>
            <a:r>
              <a:rPr lang="en-US" dirty="0" smtClean="0"/>
              <a:t> in the 3 </a:t>
            </a:r>
            <a:r>
              <a:rPr lang="en-US" dirty="0" err="1" smtClean="0"/>
              <a:t>vallées</a:t>
            </a:r>
            <a:r>
              <a:rPr lang="en-US" dirty="0" smtClean="0"/>
              <a:t> will be one of the most famous coaster in the world thanks to CDA which He use the skills decorations of CDA branch to stage it.</a:t>
            </a:r>
          </a:p>
          <a:p>
            <a:endParaRPr lang="fr-FR"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20</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21</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baseline="0" dirty="0" smtClean="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22</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23</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300"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24</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La luge est une activité d'après ski qui touche toutes les générations.</a:t>
            </a:r>
            <a:br>
              <a:rPr lang="fr-FR" dirty="0" smtClean="0"/>
            </a:br>
            <a:r>
              <a:rPr lang="fr-FR" dirty="0" smtClean="0"/>
              <a:t>Le </a:t>
            </a:r>
            <a:r>
              <a:rPr lang="fr-FR" dirty="0" err="1" smtClean="0"/>
              <a:t>Snake</a:t>
            </a:r>
            <a:r>
              <a:rPr lang="fr-FR" dirty="0" smtClean="0"/>
              <a:t>-</a:t>
            </a:r>
            <a:r>
              <a:rPr lang="fr-FR" dirty="0" err="1" smtClean="0"/>
              <a:t>Gliss</a:t>
            </a:r>
            <a:r>
              <a:rPr lang="fr-FR" dirty="0" smtClean="0"/>
              <a:t>, luge collective ou </a:t>
            </a:r>
            <a:r>
              <a:rPr lang="fr-FR" dirty="0" err="1" smtClean="0"/>
              <a:t>Rando</a:t>
            </a:r>
            <a:r>
              <a:rPr lang="fr-FR" dirty="0" smtClean="0"/>
              <a:t> luge comme nous l'appelons, fait à présent partie des </a:t>
            </a:r>
            <a:r>
              <a:rPr lang="fr-FR" b="1" dirty="0" smtClean="0"/>
              <a:t>activités après ski</a:t>
            </a:r>
            <a:r>
              <a:rPr lang="fr-FR" dirty="0" smtClean="0"/>
              <a:t> incontournables de la montagne.</a:t>
            </a:r>
            <a:br>
              <a:rPr lang="fr-FR" dirty="0" smtClean="0"/>
            </a:br>
            <a:r>
              <a:rPr lang="fr-FR" dirty="0" smtClean="0"/>
              <a:t>Il est désormais possible d'accéder aux pistes de ski, par les remontées mécaniques pour la pratique de cette activité.</a:t>
            </a:r>
          </a:p>
          <a:p>
            <a:pPr fontAlgn="base"/>
            <a:r>
              <a:rPr lang="fr-FR" b="1" dirty="0" smtClean="0"/>
              <a:t>Le concept</a:t>
            </a:r>
          </a:p>
          <a:p>
            <a:pPr fontAlgn="base"/>
            <a:r>
              <a:rPr lang="fr-FR" b="1" dirty="0" smtClean="0"/>
              <a:t>Les luges, toutes identiques,</a:t>
            </a:r>
            <a:r>
              <a:rPr lang="fr-FR" dirty="0" smtClean="0"/>
              <a:t> </a:t>
            </a:r>
            <a:r>
              <a:rPr lang="fr-FR" b="1" dirty="0" smtClean="0"/>
              <a:t>s'assemblent les unes aux autres</a:t>
            </a:r>
            <a:r>
              <a:rPr lang="fr-FR" dirty="0" smtClean="0"/>
              <a:t> pour former un seul et unique train piloté par un guide. </a:t>
            </a:r>
          </a:p>
          <a:p>
            <a:pPr fontAlgn="base"/>
            <a:r>
              <a:rPr lang="fr-FR" dirty="0" smtClean="0"/>
              <a:t>Celles-ci s'assemblent par un axe amovible qui va permettre au train d'effectuer de vrais virages et de procurer des sensations inédites.</a:t>
            </a:r>
            <a:br>
              <a:rPr lang="fr-FR" dirty="0" smtClean="0"/>
            </a:br>
            <a:r>
              <a:rPr lang="fr-FR" b="1" dirty="0" smtClean="0"/>
              <a:t>C'est là que réside tout l'attrait de ce concept! </a:t>
            </a:r>
            <a:r>
              <a:rPr lang="fr-FR" dirty="0" smtClean="0"/>
              <a:t>Assis dans votre luge, vos deux pieds seront positionnés dans la luge située devant vous. Ainsi, ce n'est pas plusieurs luges mais une seule luge sur laquelle tout le monde devra participer pour que l'ondulation soit fluide!</a:t>
            </a:r>
          </a:p>
          <a:p>
            <a:endParaRPr lang="fr-FR"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25</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26</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cap="all" dirty="0" smtClean="0"/>
              <a:t>SKYWALK X</a:t>
            </a:r>
          </a:p>
          <a:p>
            <a:r>
              <a:rPr lang="en-US" dirty="0" smtClean="0"/>
              <a:t>Look! No handrail! A</a:t>
            </a:r>
            <a:r>
              <a:rPr lang="en-US" baseline="0" dirty="0" smtClean="0"/>
              <a:t> v</a:t>
            </a:r>
            <a:r>
              <a:rPr lang="en-US" dirty="0" smtClean="0"/>
              <a:t>ery thrilling walk around the main outer rim of the tower, 233 meters above ground. Safety is guaranteed by a world-first overhead rail system.</a:t>
            </a:r>
          </a:p>
          <a:p>
            <a:r>
              <a:rPr lang="en-US" dirty="0" smtClean="0"/>
              <a:t>Available individually or in group.</a:t>
            </a:r>
          </a:p>
          <a:p>
            <a:endParaRPr lang="fr-FR"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27</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28</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31</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300"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300"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400" kern="1200" dirty="0" smtClean="0">
                <a:solidFill>
                  <a:schemeClr val="tx1"/>
                </a:solidFill>
                <a:effectLst/>
                <a:latin typeface="+mn-lt"/>
                <a:ea typeface="+mn-ea"/>
                <a:cs typeface="+mn-cs"/>
              </a:rPr>
              <a:t>Physically demanding or for beginners,</a:t>
            </a:r>
            <a:endParaRPr lang="fr-FR"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at high altitude or very accessible, vertiginous</a:t>
            </a:r>
            <a:endParaRPr lang="fr-FR"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or recreational… via </a:t>
            </a:r>
            <a:r>
              <a:rPr lang="en-US" sz="1400" kern="1200" dirty="0" err="1" smtClean="0">
                <a:solidFill>
                  <a:schemeClr val="tx1"/>
                </a:solidFill>
                <a:effectLst/>
                <a:latin typeface="+mn-lt"/>
                <a:ea typeface="+mn-ea"/>
                <a:cs typeface="+mn-cs"/>
              </a:rPr>
              <a:t>ferratas</a:t>
            </a:r>
            <a:r>
              <a:rPr lang="en-US" sz="1400" kern="1200" dirty="0" smtClean="0">
                <a:solidFill>
                  <a:schemeClr val="tx1"/>
                </a:solidFill>
                <a:effectLst/>
                <a:latin typeface="+mn-lt"/>
                <a:ea typeface="+mn-ea"/>
                <a:cs typeface="+mn-cs"/>
              </a:rPr>
              <a:t> gives to the general</a:t>
            </a:r>
            <a:endParaRPr lang="fr-FR"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public the opportunity to </a:t>
            </a:r>
            <a:r>
              <a:rPr lang="en-US" sz="1400" b="1" kern="1200" dirty="0" smtClean="0">
                <a:solidFill>
                  <a:schemeClr val="tx1"/>
                </a:solidFill>
                <a:effectLst/>
                <a:latin typeface="+mn-lt"/>
                <a:ea typeface="+mn-ea"/>
                <a:cs typeface="+mn-cs"/>
              </a:rPr>
              <a:t>confront vertical</a:t>
            </a:r>
            <a:endParaRPr lang="fr-FR" sz="1400" kern="1200" dirty="0" smtClean="0">
              <a:solidFill>
                <a:schemeClr val="tx1"/>
              </a:solidFill>
              <a:effectLst/>
              <a:latin typeface="+mn-lt"/>
              <a:ea typeface="+mn-ea"/>
              <a:cs typeface="+mn-cs"/>
            </a:endParaRPr>
          </a:p>
          <a:p>
            <a:r>
              <a:rPr lang="en-US" sz="1400" b="1" kern="1200" dirty="0" smtClean="0">
                <a:solidFill>
                  <a:schemeClr val="tx1"/>
                </a:solidFill>
                <a:effectLst/>
                <a:latin typeface="+mn-lt"/>
                <a:ea typeface="+mn-ea"/>
                <a:cs typeface="+mn-cs"/>
              </a:rPr>
              <a:t>rock climbing and experience unique</a:t>
            </a:r>
            <a:endParaRPr lang="fr-FR" sz="1400" kern="1200" dirty="0" smtClean="0">
              <a:solidFill>
                <a:schemeClr val="tx1"/>
              </a:solidFill>
              <a:effectLst/>
              <a:latin typeface="+mn-lt"/>
              <a:ea typeface="+mn-ea"/>
              <a:cs typeface="+mn-cs"/>
            </a:endParaRPr>
          </a:p>
          <a:p>
            <a:r>
              <a:rPr lang="en-US" sz="1400" b="1" kern="1200" dirty="0" smtClean="0">
                <a:solidFill>
                  <a:schemeClr val="tx1"/>
                </a:solidFill>
                <a:effectLst/>
                <a:latin typeface="+mn-lt"/>
                <a:ea typeface="+mn-ea"/>
                <a:cs typeface="+mn-cs"/>
              </a:rPr>
              <a:t>sensations, with only minimal instruction.</a:t>
            </a:r>
            <a:endParaRPr lang="fr-FR"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Via </a:t>
            </a:r>
            <a:r>
              <a:rPr lang="en-US" sz="1400" kern="1200" dirty="0" err="1" smtClean="0">
                <a:solidFill>
                  <a:schemeClr val="tx1"/>
                </a:solidFill>
                <a:effectLst/>
                <a:latin typeface="+mn-lt"/>
                <a:ea typeface="+mn-ea"/>
                <a:cs typeface="+mn-cs"/>
              </a:rPr>
              <a:t>ferratas</a:t>
            </a:r>
            <a:r>
              <a:rPr lang="en-US" sz="1400" kern="1200" dirty="0" smtClean="0">
                <a:solidFill>
                  <a:schemeClr val="tx1"/>
                </a:solidFill>
                <a:effectLst/>
                <a:latin typeface="+mn-lt"/>
                <a:ea typeface="+mn-ea"/>
                <a:cs typeface="+mn-cs"/>
              </a:rPr>
              <a:t> first appeared in mountainous areas</a:t>
            </a:r>
            <a:endParaRPr lang="fr-FR"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but today it can be adapted to other settings.</a:t>
            </a:r>
            <a:endParaRPr lang="fr-FR"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It breathes new life into tourist facilities pitched</a:t>
            </a:r>
            <a:endParaRPr lang="fr-FR"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In the sports and leisure market and brings added</a:t>
            </a:r>
            <a:endParaRPr lang="fr-FR"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value to sites where they are installed.</a:t>
            </a:r>
            <a:endParaRPr lang="fr-FR" sz="1400" kern="1200" dirty="0" smtClean="0">
              <a:solidFill>
                <a:schemeClr val="tx1"/>
              </a:solidFill>
              <a:effectLst/>
              <a:latin typeface="+mn-lt"/>
              <a:ea typeface="+mn-ea"/>
              <a:cs typeface="+mn-cs"/>
            </a:endParaRPr>
          </a:p>
          <a:p>
            <a:r>
              <a:rPr lang="en-US" sz="1400" b="1" kern="1200" dirty="0" smtClean="0">
                <a:solidFill>
                  <a:schemeClr val="tx1"/>
                </a:solidFill>
                <a:effectLst/>
                <a:latin typeface="+mn-lt"/>
                <a:ea typeface="+mn-ea"/>
                <a:cs typeface="+mn-cs"/>
              </a:rPr>
              <a:t>Why choose TF?</a:t>
            </a:r>
            <a:endParaRPr lang="fr-FR"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 We have designed and built more</a:t>
            </a:r>
            <a:endParaRPr lang="fr-FR"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than 100 via </a:t>
            </a:r>
            <a:r>
              <a:rPr lang="en-US" sz="1400" kern="1200" dirty="0" err="1" smtClean="0">
                <a:solidFill>
                  <a:schemeClr val="tx1"/>
                </a:solidFill>
                <a:effectLst/>
                <a:latin typeface="+mn-lt"/>
                <a:ea typeface="+mn-ea"/>
                <a:cs typeface="+mn-cs"/>
              </a:rPr>
              <a:t>ferratas</a:t>
            </a:r>
            <a:r>
              <a:rPr lang="en-US" sz="1400" kern="1200" dirty="0" smtClean="0">
                <a:solidFill>
                  <a:schemeClr val="tx1"/>
                </a:solidFill>
                <a:effectLst/>
                <a:latin typeface="+mn-lt"/>
                <a:ea typeface="+mn-ea"/>
                <a:cs typeface="+mn-cs"/>
              </a:rPr>
              <a:t> over the past 20 years in Europe,</a:t>
            </a:r>
            <a:endParaRPr lang="fr-FR"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North America and Asia</a:t>
            </a:r>
            <a:endParaRPr lang="fr-FR"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 Our equipment is traceable and certified</a:t>
            </a:r>
            <a:endParaRPr lang="fr-FR"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 We are an Expert Member of the French</a:t>
            </a:r>
            <a:endParaRPr lang="fr-FR" sz="1400" kern="1200" dirty="0" smtClean="0">
              <a:solidFill>
                <a:schemeClr val="tx1"/>
              </a:solidFill>
              <a:effectLst/>
              <a:latin typeface="+mn-lt"/>
              <a:ea typeface="+mn-ea"/>
              <a:cs typeface="+mn-cs"/>
            </a:endParaRPr>
          </a:p>
          <a:p>
            <a:r>
              <a:rPr lang="fr-FR" sz="1400" kern="1200" dirty="0" smtClean="0">
                <a:solidFill>
                  <a:schemeClr val="tx1"/>
                </a:solidFill>
                <a:effectLst/>
                <a:latin typeface="+mn-lt"/>
                <a:ea typeface="+mn-ea"/>
                <a:cs typeface="+mn-cs"/>
              </a:rPr>
              <a:t>and </a:t>
            </a:r>
            <a:r>
              <a:rPr lang="fr-FR" sz="1400" kern="1200" dirty="0" err="1" smtClean="0">
                <a:solidFill>
                  <a:schemeClr val="tx1"/>
                </a:solidFill>
                <a:effectLst/>
                <a:latin typeface="+mn-lt"/>
                <a:ea typeface="+mn-ea"/>
                <a:cs typeface="+mn-cs"/>
              </a:rPr>
              <a:t>European</a:t>
            </a:r>
            <a:r>
              <a:rPr lang="fr-FR" sz="1400" kern="1200" dirty="0" smtClean="0">
                <a:solidFill>
                  <a:schemeClr val="tx1"/>
                </a:solidFill>
                <a:effectLst/>
                <a:latin typeface="+mn-lt"/>
                <a:ea typeface="+mn-ea"/>
                <a:cs typeface="+mn-cs"/>
              </a:rPr>
              <a:t> Standardisation </a:t>
            </a:r>
            <a:r>
              <a:rPr lang="fr-FR" sz="1400" kern="1200" dirty="0" err="1" smtClean="0">
                <a:solidFill>
                  <a:schemeClr val="tx1"/>
                </a:solidFill>
                <a:effectLst/>
                <a:latin typeface="+mn-lt"/>
                <a:ea typeface="+mn-ea"/>
                <a:cs typeface="+mn-cs"/>
              </a:rPr>
              <a:t>Committees</a:t>
            </a:r>
            <a:endParaRPr lang="fr-FR" sz="1400" kern="1200" dirty="0" smtClean="0">
              <a:solidFill>
                <a:schemeClr val="tx1"/>
              </a:solidFill>
              <a:effectLst/>
              <a:latin typeface="+mn-lt"/>
              <a:ea typeface="+mn-ea"/>
              <a:cs typeface="+mn-cs"/>
            </a:endParaRPr>
          </a:p>
          <a:p>
            <a:endParaRPr lang="fr-FR" sz="1300"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7</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300"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8</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20000"/>
          </a:bodyPr>
          <a:lstStyle/>
          <a:p>
            <a:r>
              <a:rPr lang="fr-FR" sz="1300" b="1" dirty="0" err="1" smtClean="0"/>
              <a:t>Aerial</a:t>
            </a:r>
            <a:r>
              <a:rPr lang="fr-FR" sz="1300" b="1" dirty="0" smtClean="0"/>
              <a:t> Courses</a:t>
            </a:r>
            <a:endParaRPr lang="fr-FR" sz="1300" dirty="0" smtClean="0"/>
          </a:p>
          <a:p>
            <a:r>
              <a:rPr lang="en-US" sz="1300" dirty="0" smtClean="0"/>
              <a:t>Suspended from natural features such</a:t>
            </a:r>
            <a:endParaRPr lang="fr-FR" sz="1300" dirty="0" smtClean="0"/>
          </a:p>
          <a:p>
            <a:r>
              <a:rPr lang="en-US" sz="1300" dirty="0" smtClean="0"/>
              <a:t>as trees, rocks and cliff faces, or from artificial</a:t>
            </a:r>
            <a:endParaRPr lang="fr-FR" sz="1300" dirty="0" smtClean="0"/>
          </a:p>
          <a:p>
            <a:r>
              <a:rPr lang="en-US" sz="1300" dirty="0" smtClean="0"/>
              <a:t>structures, our aerial trails bring out the</a:t>
            </a:r>
            <a:endParaRPr lang="fr-FR" sz="1300" dirty="0" smtClean="0"/>
          </a:p>
          <a:p>
            <a:r>
              <a:rPr lang="en-US" sz="1300" dirty="0" smtClean="0"/>
              <a:t>adventurer that everyone has inside them.</a:t>
            </a:r>
            <a:endParaRPr lang="fr-FR" sz="1300" dirty="0" smtClean="0"/>
          </a:p>
          <a:p>
            <a:r>
              <a:rPr lang="en-US" sz="1300" dirty="0" smtClean="0"/>
              <a:t>Installed in forests, tourist complexes</a:t>
            </a:r>
            <a:endParaRPr lang="fr-FR" sz="1300" dirty="0" smtClean="0"/>
          </a:p>
          <a:p>
            <a:r>
              <a:rPr lang="en-US" sz="1300" dirty="0" smtClean="0"/>
              <a:t>or leisure parks, they </a:t>
            </a:r>
            <a:r>
              <a:rPr lang="en-US" sz="1300" b="1" dirty="0" smtClean="0"/>
              <a:t>add an extra dimension</a:t>
            </a:r>
            <a:endParaRPr lang="fr-FR" sz="1300" dirty="0" smtClean="0"/>
          </a:p>
          <a:p>
            <a:r>
              <a:rPr lang="en-US" sz="1300" b="1" dirty="0" smtClean="0"/>
              <a:t>to a site’s tourist and recreational facilities.</a:t>
            </a:r>
            <a:endParaRPr lang="fr-FR" sz="1300" dirty="0" smtClean="0"/>
          </a:p>
          <a:p>
            <a:r>
              <a:rPr lang="en-US" sz="1300" b="1" dirty="0" smtClean="0"/>
              <a:t>Why choose </a:t>
            </a:r>
            <a:r>
              <a:rPr lang="en-US" sz="1300" b="1" dirty="0" err="1" smtClean="0"/>
              <a:t>Prisme</a:t>
            </a:r>
            <a:r>
              <a:rPr lang="en-US" sz="1300" b="1" dirty="0" smtClean="0"/>
              <a:t>?</a:t>
            </a:r>
            <a:endParaRPr lang="fr-FR" sz="1300" dirty="0" smtClean="0"/>
          </a:p>
          <a:p>
            <a:r>
              <a:rPr lang="en-US" sz="1300" dirty="0" smtClean="0"/>
              <a:t>• We have been designing and building aerial</a:t>
            </a:r>
            <a:endParaRPr lang="fr-FR" sz="1300" dirty="0" smtClean="0"/>
          </a:p>
          <a:p>
            <a:r>
              <a:rPr lang="en-US" sz="1300" dirty="0" smtClean="0"/>
              <a:t>trails for 13 years</a:t>
            </a:r>
            <a:endParaRPr lang="fr-FR" sz="1300" dirty="0" smtClean="0"/>
          </a:p>
          <a:p>
            <a:r>
              <a:rPr lang="en-US" sz="1300" dirty="0" smtClean="0"/>
              <a:t>• We have installed more than 80 aerial trails</a:t>
            </a:r>
            <a:endParaRPr lang="fr-FR" sz="1300" dirty="0" smtClean="0"/>
          </a:p>
          <a:p>
            <a:r>
              <a:rPr lang="en-US" sz="1300" dirty="0" smtClean="0"/>
              <a:t>in Europe and North America</a:t>
            </a:r>
            <a:endParaRPr lang="fr-FR" sz="1300" dirty="0" smtClean="0"/>
          </a:p>
          <a:p>
            <a:r>
              <a:rPr lang="en-US" sz="1300" dirty="0" smtClean="0"/>
              <a:t>• We are an Expert Member of the French</a:t>
            </a:r>
            <a:endParaRPr lang="fr-FR" sz="1300" dirty="0" smtClean="0"/>
          </a:p>
          <a:p>
            <a:r>
              <a:rPr lang="fr-FR" sz="1300" dirty="0" smtClean="0"/>
              <a:t>and </a:t>
            </a:r>
            <a:r>
              <a:rPr lang="fr-FR" sz="1300" dirty="0" err="1" smtClean="0"/>
              <a:t>European</a:t>
            </a:r>
            <a:r>
              <a:rPr lang="fr-FR" sz="1300" dirty="0" smtClean="0"/>
              <a:t> Standardisation </a:t>
            </a:r>
            <a:r>
              <a:rPr lang="fr-FR" sz="1300" dirty="0" err="1" smtClean="0"/>
              <a:t>Committees</a:t>
            </a:r>
            <a:endParaRPr lang="fr-FR" sz="1300"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9</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20000"/>
          </a:bodyPr>
          <a:lstStyle/>
          <a:p>
            <a:endParaRPr lang="fr-FR" sz="1300"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10</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One</a:t>
            </a:r>
            <a:r>
              <a:rPr lang="fr-FR" baseline="0" dirty="0" smtClean="0"/>
              <a:t> </a:t>
            </a:r>
            <a:r>
              <a:rPr lang="fr-FR" baseline="0" dirty="0" err="1" smtClean="0"/>
              <a:t>hundred</a:t>
            </a:r>
            <a:r>
              <a:rPr lang="fr-FR" dirty="0" smtClean="0"/>
              <a:t> </a:t>
            </a:r>
            <a:r>
              <a:rPr lang="fr-FR" dirty="0" err="1" smtClean="0"/>
              <a:t>adventure</a:t>
            </a:r>
            <a:r>
              <a:rPr lang="fr-FR" baseline="0" dirty="0" smtClean="0"/>
              <a:t> </a:t>
            </a:r>
            <a:r>
              <a:rPr lang="fr-FR" baseline="0" dirty="0" err="1" smtClean="0"/>
              <a:t>parks</a:t>
            </a:r>
            <a:r>
              <a:rPr lang="fr-FR" baseline="0" dirty="0" smtClean="0"/>
              <a:t> have been </a:t>
            </a:r>
            <a:r>
              <a:rPr lang="fr-FR" baseline="0" dirty="0" err="1" smtClean="0"/>
              <a:t>built</a:t>
            </a:r>
            <a:r>
              <a:rPr lang="fr-FR" baseline="0" dirty="0" smtClean="0"/>
              <a:t> by us.</a:t>
            </a:r>
          </a:p>
          <a:p>
            <a:r>
              <a:rPr lang="fr-FR" b="1" baseline="0" dirty="0" err="1" smtClean="0"/>
              <a:t>Continous</a:t>
            </a:r>
            <a:r>
              <a:rPr lang="fr-FR" b="1" baseline="0" dirty="0" smtClean="0"/>
              <a:t> Life line or </a:t>
            </a:r>
            <a:r>
              <a:rPr lang="fr-FR" b="1" baseline="0" dirty="0" err="1" smtClean="0"/>
              <a:t>connectors</a:t>
            </a:r>
            <a:endParaRPr lang="fr-FR" b="1" baseline="0" dirty="0" smtClean="0"/>
          </a:p>
          <a:p>
            <a:endParaRPr lang="fr-FR" dirty="0" smtClean="0"/>
          </a:p>
          <a:p>
            <a:r>
              <a:rPr lang="fr-FR" dirty="0" err="1" smtClean="0"/>
              <a:t>When</a:t>
            </a:r>
            <a:r>
              <a:rPr lang="fr-FR" dirty="0" smtClean="0"/>
              <a:t> </a:t>
            </a:r>
            <a:r>
              <a:rPr lang="fr-FR" dirty="0" err="1" smtClean="0"/>
              <a:t>there</a:t>
            </a:r>
            <a:r>
              <a:rPr lang="fr-FR" baseline="0" dirty="0" smtClean="0"/>
              <a:t> are no </a:t>
            </a:r>
            <a:r>
              <a:rPr lang="fr-FR" baseline="0" dirty="0" err="1" smtClean="0"/>
              <a:t>trees</a:t>
            </a: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AE25A8D1-AA7C-4335-A7F1-4AAB4CBE103E}" type="slidenum">
              <a:rPr lang="fr-FR" smtClean="0"/>
              <a:pPr/>
              <a:t>11</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dirty="0" smtClean="0"/>
              <a:t>Cliquez pour modifier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4" name="Espace réservé de la date 3"/>
          <p:cNvSpPr>
            <a:spLocks noGrp="1"/>
          </p:cNvSpPr>
          <p:nvPr>
            <p:ph type="dt" sz="half" idx="10"/>
          </p:nvPr>
        </p:nvSpPr>
        <p:spPr/>
        <p:txBody>
          <a:bodyPr/>
          <a:lstStyle/>
          <a:p>
            <a:fld id="{9E118930-3307-42D4-87B0-7AE3FCE15464}" type="datetimeFigureOut">
              <a:rPr lang="fr-FR" smtClean="0"/>
              <a:pPr/>
              <a:t>09/10/2014</a:t>
            </a:fld>
            <a:endParaRPr lang="fr-FR"/>
          </a:p>
        </p:txBody>
      </p:sp>
      <p:sp>
        <p:nvSpPr>
          <p:cNvPr id="5" name="Espace réservé du pied de page 4"/>
          <p:cNvSpPr>
            <a:spLocks noGrp="1"/>
          </p:cNvSpPr>
          <p:nvPr>
            <p:ph type="ftr" sz="quarter" idx="11"/>
          </p:nvPr>
        </p:nvSpPr>
        <p:spPr/>
        <p:txBody>
          <a:bodyPr/>
          <a:lstStyle/>
          <a:p>
            <a:endParaRPr lang="fr-F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E118930-3307-42D4-87B0-7AE3FCE15464}" type="datetimeFigureOut">
              <a:rPr lang="fr-FR" smtClean="0"/>
              <a:pPr/>
              <a:t>09/10/2014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1FBE5A8-AF2C-4A54-8F89-C67D32E9DFD0}"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E118930-3307-42D4-87B0-7AE3FCE15464}" type="datetimeFigureOut">
              <a:rPr lang="fr-FR" smtClean="0"/>
              <a:pPr/>
              <a:t>09/10/2014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1FBE5A8-AF2C-4A54-8F89-C67D32E9DFD0}"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p>
            <a:fld id="{9E118930-3307-42D4-87B0-7AE3FCE15464}" type="datetimeFigureOut">
              <a:rPr lang="fr-FR" smtClean="0"/>
              <a:pPr/>
              <a:t>09/10/2014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1FBE5A8-AF2C-4A54-8F89-C67D32E9DFD0}"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9E118930-3307-42D4-87B0-7AE3FCE15464}" type="datetimeFigureOut">
              <a:rPr lang="fr-FR" smtClean="0"/>
              <a:pPr/>
              <a:t>09/10/2014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1FBE5A8-AF2C-4A54-8F89-C67D32E9DFD0}"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E118930-3307-42D4-87B0-7AE3FCE15464}" type="datetimeFigureOut">
              <a:rPr lang="fr-FR" smtClean="0"/>
              <a:pPr/>
              <a:t>09/10/2014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1FBE5A8-AF2C-4A54-8F89-C67D32E9DFD0}"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E118930-3307-42D4-87B0-7AE3FCE15464}" type="datetimeFigureOut">
              <a:rPr lang="fr-FR" smtClean="0"/>
              <a:pPr/>
              <a:t>09/10/2014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1FBE5A8-AF2C-4A54-8F89-C67D32E9DFD0}"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9E118930-3307-42D4-87B0-7AE3FCE15464}" type="datetimeFigureOut">
              <a:rPr lang="fr-FR" smtClean="0"/>
              <a:pPr/>
              <a:t>09/10/2014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1FBE5A8-AF2C-4A54-8F89-C67D32E9DFD0}"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E118930-3307-42D4-87B0-7AE3FCE15464}" type="datetimeFigureOut">
              <a:rPr lang="fr-FR" smtClean="0"/>
              <a:pPr/>
              <a:t>09/10/2014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1FBE5A8-AF2C-4A54-8F89-C67D32E9DFD0}"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E118930-3307-42D4-87B0-7AE3FCE15464}" type="datetimeFigureOut">
              <a:rPr lang="fr-FR" smtClean="0"/>
              <a:pPr/>
              <a:t>09/10/2014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1FBE5A8-AF2C-4A54-8F89-C67D32E9DFD0}"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E118930-3307-42D4-87B0-7AE3FCE15464}" type="datetimeFigureOut">
              <a:rPr lang="fr-FR" smtClean="0"/>
              <a:pPr/>
              <a:t>09/10/2014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1FBE5A8-AF2C-4A54-8F89-C67D32E9DFD0}"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18930-3307-42D4-87B0-7AE3FCE15464}" type="datetimeFigureOut">
              <a:rPr lang="fr-FR" smtClean="0"/>
              <a:pPr/>
              <a:t>09/10/2014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BE5A8-AF2C-4A54-8F89-C67D32E9DFD0}" type="slidenum">
              <a:rPr lang="fr-FR" smtClean="0"/>
              <a:pPr/>
              <a:t>‹#›</a:t>
            </a:fld>
            <a:endParaRPr lang="fr-FR"/>
          </a:p>
        </p:txBody>
      </p:sp>
      <p:sp>
        <p:nvSpPr>
          <p:cNvPr id="9" name="Rectangle 8"/>
          <p:cNvSpPr/>
          <p:nvPr userDrawn="1"/>
        </p:nvSpPr>
        <p:spPr>
          <a:xfrm>
            <a:off x="0" y="0"/>
            <a:ext cx="9144000" cy="1268760"/>
          </a:xfrm>
          <a:prstGeom prst="rect">
            <a:avLst/>
          </a:prstGeom>
          <a:solidFill>
            <a:srgbClr val="5AB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TECHFUN CMJN.jpg"/>
          <p:cNvPicPr>
            <a:picLocks noChangeAspect="1"/>
          </p:cNvPicPr>
          <p:nvPr userDrawn="1"/>
        </p:nvPicPr>
        <p:blipFill>
          <a:blip r:embed="rId13" cstate="print"/>
          <a:stretch>
            <a:fillRect/>
          </a:stretch>
        </p:blipFill>
        <p:spPr>
          <a:xfrm>
            <a:off x="6923668" y="0"/>
            <a:ext cx="2220332" cy="126876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www.mnd-group.com/fr/" TargetMode="External"/><Relationship Id="rId5" Type="http://schemas.openxmlformats.org/officeDocument/2006/relationships/image" Target="../media/image38.pn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TECHFUN CMJN.jpg"/>
          <p:cNvPicPr>
            <a:picLocks noChangeAspect="1"/>
          </p:cNvPicPr>
          <p:nvPr/>
        </p:nvPicPr>
        <p:blipFill>
          <a:blip r:embed="rId3" cstate="print"/>
          <a:stretch>
            <a:fillRect/>
          </a:stretch>
        </p:blipFill>
        <p:spPr>
          <a:xfrm>
            <a:off x="0" y="1268760"/>
            <a:ext cx="9144000" cy="5225143"/>
          </a:xfrm>
          <a:prstGeom prst="rect">
            <a:avLst/>
          </a:prstGeom>
        </p:spPr>
      </p:pic>
      <p:sp>
        <p:nvSpPr>
          <p:cNvPr id="5" name="Rectangle 4"/>
          <p:cNvSpPr/>
          <p:nvPr/>
        </p:nvSpPr>
        <p:spPr>
          <a:xfrm>
            <a:off x="0" y="-6052"/>
            <a:ext cx="9144000" cy="1346820"/>
          </a:xfrm>
          <a:prstGeom prst="rect">
            <a:avLst/>
          </a:prstGeom>
          <a:solidFill>
            <a:srgbClr val="5AB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67544" y="332656"/>
            <a:ext cx="7848872" cy="553998"/>
          </a:xfrm>
          <a:prstGeom prst="rect">
            <a:avLst/>
          </a:prstGeom>
        </p:spPr>
        <p:txBody>
          <a:bodyPr wrap="square">
            <a:spAutoFit/>
          </a:bodyPr>
          <a:lstStyle/>
          <a:p>
            <a:pPr algn="ctr"/>
            <a:r>
              <a:rPr lang="ru-RU" sz="3000" dirty="0" smtClean="0">
                <a:solidFill>
                  <a:schemeClr val="bg1"/>
                </a:solidFill>
                <a:latin typeface="Arial Black" pitchFamily="34" charset="0"/>
              </a:rPr>
              <a:t>Мировой поставщик адреналина</a:t>
            </a:r>
            <a:endParaRPr lang="fr-FR" sz="3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3300" y="-21283"/>
            <a:ext cx="5437707" cy="954107"/>
          </a:xfrm>
          <a:prstGeom prst="rect">
            <a:avLst/>
          </a:prstGeom>
        </p:spPr>
        <p:txBody>
          <a:bodyPr wrap="none">
            <a:spAutoFit/>
          </a:bodyPr>
          <a:lstStyle/>
          <a:p>
            <a:pPr algn="ctr"/>
            <a:r>
              <a:rPr lang="ru-RU" sz="2800" dirty="0" smtClean="0">
                <a:solidFill>
                  <a:schemeClr val="bg1"/>
                </a:solidFill>
                <a:latin typeface="Arial Black" pitchFamily="34" charset="0"/>
              </a:rPr>
              <a:t>ПОДВЕСНЫЕ </a:t>
            </a:r>
            <a:r>
              <a:rPr lang="ru-RU" sz="2800" dirty="0" smtClean="0">
                <a:solidFill>
                  <a:schemeClr val="bg1"/>
                </a:solidFill>
                <a:latin typeface="Arial Black" pitchFamily="34" charset="0"/>
              </a:rPr>
              <a:t>ПЕРЕХОДЫ </a:t>
            </a:r>
          </a:p>
          <a:p>
            <a:pPr algn="ctr"/>
            <a:r>
              <a:rPr lang="ru-RU" sz="2800" dirty="0" smtClean="0">
                <a:solidFill>
                  <a:schemeClr val="bg1"/>
                </a:solidFill>
                <a:latin typeface="Arial Black" pitchFamily="34" charset="0"/>
              </a:rPr>
              <a:t>НАД </a:t>
            </a:r>
            <a:r>
              <a:rPr lang="ru-RU" sz="2800" dirty="0" smtClean="0">
                <a:solidFill>
                  <a:schemeClr val="bg1"/>
                </a:solidFill>
                <a:latin typeface="Arial Black" pitchFamily="34" charset="0"/>
              </a:rPr>
              <a:t>СЕТЯМИ</a:t>
            </a:r>
            <a:endParaRPr lang="fr-FR" sz="2800" b="1" dirty="0">
              <a:solidFill>
                <a:schemeClr val="bg1"/>
              </a:solidFill>
              <a:latin typeface="Arial Black" pitchFamily="34" charset="0"/>
            </a:endParaRPr>
          </a:p>
        </p:txBody>
      </p:sp>
      <p:pic>
        <p:nvPicPr>
          <p:cNvPr id="7" name="Image 6" descr="2007_city_aventure_experience_des_sens.jpg"/>
          <p:cNvPicPr>
            <a:picLocks noChangeAspect="1"/>
          </p:cNvPicPr>
          <p:nvPr/>
        </p:nvPicPr>
        <p:blipFill>
          <a:blip r:embed="rId3" cstate="print"/>
          <a:stretch>
            <a:fillRect/>
          </a:stretch>
        </p:blipFill>
        <p:spPr>
          <a:xfrm>
            <a:off x="0" y="1268759"/>
            <a:ext cx="9144000" cy="558991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rvdata\donnees\Presentation Techfun\01 best une par activité\2013 Prisme\04 Maroc.JPG"/>
          <p:cNvPicPr>
            <a:picLocks noChangeAspect="1" noChangeArrowheads="1"/>
          </p:cNvPicPr>
          <p:nvPr/>
        </p:nvPicPr>
        <p:blipFill>
          <a:blip r:embed="rId3" cstate="print"/>
          <a:srcRect/>
          <a:stretch>
            <a:fillRect/>
          </a:stretch>
        </p:blipFill>
        <p:spPr bwMode="auto">
          <a:xfrm>
            <a:off x="0" y="1196752"/>
            <a:ext cx="9144000" cy="5661248"/>
          </a:xfrm>
          <a:prstGeom prst="rect">
            <a:avLst/>
          </a:prstGeom>
          <a:noFill/>
        </p:spPr>
      </p:pic>
      <p:sp>
        <p:nvSpPr>
          <p:cNvPr id="6" name="Rectangle 5"/>
          <p:cNvSpPr/>
          <p:nvPr/>
        </p:nvSpPr>
        <p:spPr>
          <a:xfrm>
            <a:off x="819391" y="27781"/>
            <a:ext cx="5416868" cy="830997"/>
          </a:xfrm>
          <a:prstGeom prst="rect">
            <a:avLst/>
          </a:prstGeom>
        </p:spPr>
        <p:txBody>
          <a:bodyPr wrap="none">
            <a:spAutoFit/>
          </a:bodyPr>
          <a:lstStyle/>
          <a:p>
            <a:pPr algn="ctr"/>
            <a:r>
              <a:rPr lang="ru-RU" sz="2400" b="1" dirty="0" smtClean="0">
                <a:solidFill>
                  <a:schemeClr val="bg1"/>
                </a:solidFill>
                <a:latin typeface="Arial Black" pitchFamily="34" charset="0"/>
              </a:rPr>
              <a:t>ПОДВЕСНЫЕ </a:t>
            </a:r>
            <a:r>
              <a:rPr lang="ru-RU" sz="2400" b="1" dirty="0" smtClean="0">
                <a:solidFill>
                  <a:schemeClr val="bg1"/>
                </a:solidFill>
                <a:latin typeface="Arial Black" pitchFamily="34" charset="0"/>
              </a:rPr>
              <a:t>ПЕРЕХОДЫ </a:t>
            </a:r>
          </a:p>
          <a:p>
            <a:pPr algn="ctr"/>
            <a:r>
              <a:rPr lang="ru-RU" sz="2400" b="1" dirty="0" smtClean="0">
                <a:solidFill>
                  <a:schemeClr val="bg1"/>
                </a:solidFill>
                <a:latin typeface="Arial Black" pitchFamily="34" charset="0"/>
              </a:rPr>
              <a:t>НА ИСКУСТВЕННЫХ </a:t>
            </a:r>
            <a:r>
              <a:rPr lang="ru-RU" sz="2400" b="1" dirty="0" smtClean="0">
                <a:solidFill>
                  <a:schemeClr val="bg1"/>
                </a:solidFill>
                <a:latin typeface="Arial Black" pitchFamily="34" charset="0"/>
              </a:rPr>
              <a:t>МАЧТАХ</a:t>
            </a:r>
            <a:endParaRPr lang="fr-FR" sz="24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MND Engineering\08.DIV Fanny\O'bellx\Bordure PDF.gif"/>
          <p:cNvPicPr>
            <a:picLocks noChangeAspect="1" noChangeArrowheads="1"/>
          </p:cNvPicPr>
          <p:nvPr/>
        </p:nvPicPr>
        <p:blipFill>
          <a:blip r:embed="rId3" cstate="print"/>
          <a:srcRect/>
          <a:stretch>
            <a:fillRect/>
          </a:stretch>
        </p:blipFill>
        <p:spPr bwMode="auto">
          <a:xfrm>
            <a:off x="0" y="1268760"/>
            <a:ext cx="993066" cy="1008112"/>
          </a:xfrm>
          <a:prstGeom prst="rect">
            <a:avLst/>
          </a:prstGeom>
          <a:noFill/>
        </p:spPr>
      </p:pic>
      <p:sp>
        <p:nvSpPr>
          <p:cNvPr id="9" name="Rectangle 8"/>
          <p:cNvSpPr/>
          <p:nvPr/>
        </p:nvSpPr>
        <p:spPr>
          <a:xfrm>
            <a:off x="167617" y="241086"/>
            <a:ext cx="6383478" cy="461665"/>
          </a:xfrm>
          <a:prstGeom prst="rect">
            <a:avLst/>
          </a:prstGeom>
        </p:spPr>
        <p:txBody>
          <a:bodyPr wrap="none">
            <a:spAutoFit/>
          </a:bodyPr>
          <a:lstStyle/>
          <a:p>
            <a:pPr algn="ctr"/>
            <a:r>
              <a:rPr lang="ru-RU" sz="2400" b="1" dirty="0" smtClean="0">
                <a:solidFill>
                  <a:schemeClr val="bg1"/>
                </a:solidFill>
                <a:latin typeface="Arial Black" pitchFamily="34" charset="0"/>
              </a:rPr>
              <a:t>СЪЕМНЫЕ </a:t>
            </a:r>
            <a:r>
              <a:rPr lang="ru-RU" sz="2400" b="1" dirty="0" smtClean="0">
                <a:solidFill>
                  <a:schemeClr val="bg1"/>
                </a:solidFill>
                <a:latin typeface="Arial Black" pitchFamily="34" charset="0"/>
              </a:rPr>
              <a:t>ПАРКИ </a:t>
            </a:r>
            <a:r>
              <a:rPr lang="ru-RU" sz="2400" b="1" dirty="0" smtClean="0">
                <a:solidFill>
                  <a:schemeClr val="bg1"/>
                </a:solidFill>
                <a:latin typeface="Arial Black" pitchFamily="34" charset="0"/>
              </a:rPr>
              <a:t>ПРИКЛЮЧЕНИЙ</a:t>
            </a:r>
            <a:endParaRPr lang="fr-FR" sz="2400" b="1" dirty="0">
              <a:solidFill>
                <a:schemeClr val="bg1"/>
              </a:solidFill>
              <a:latin typeface="Arial Black" pitchFamily="34" charset="0"/>
            </a:endParaRPr>
          </a:p>
        </p:txBody>
      </p:sp>
      <p:pic>
        <p:nvPicPr>
          <p:cNvPr id="6" name="Image 5" descr="Pad Shahdag (2).jpg"/>
          <p:cNvPicPr>
            <a:picLocks noChangeAspect="1"/>
          </p:cNvPicPr>
          <p:nvPr/>
        </p:nvPicPr>
        <p:blipFill>
          <a:blip r:embed="rId4" cstate="print"/>
          <a:stretch>
            <a:fillRect/>
          </a:stretch>
        </p:blipFill>
        <p:spPr>
          <a:xfrm>
            <a:off x="0" y="1268760"/>
            <a:ext cx="9144000" cy="558924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2012 Contamines Passerelle sur chemin du refuge  des Conscrits (1).JPG"/>
          <p:cNvPicPr>
            <a:picLocks noChangeAspect="1"/>
          </p:cNvPicPr>
          <p:nvPr/>
        </p:nvPicPr>
        <p:blipFill>
          <a:blip r:embed="rId3" cstate="print"/>
          <a:stretch>
            <a:fillRect/>
          </a:stretch>
        </p:blipFill>
        <p:spPr>
          <a:xfrm>
            <a:off x="0" y="1275582"/>
            <a:ext cx="9144000" cy="5582418"/>
          </a:xfrm>
          <a:prstGeom prst="rect">
            <a:avLst/>
          </a:prstGeom>
        </p:spPr>
      </p:pic>
      <p:sp>
        <p:nvSpPr>
          <p:cNvPr id="9" name="Rectangle 8"/>
          <p:cNvSpPr/>
          <p:nvPr/>
        </p:nvSpPr>
        <p:spPr>
          <a:xfrm>
            <a:off x="575747" y="139241"/>
            <a:ext cx="5314275" cy="584775"/>
          </a:xfrm>
          <a:prstGeom prst="rect">
            <a:avLst/>
          </a:prstGeom>
        </p:spPr>
        <p:txBody>
          <a:bodyPr wrap="none">
            <a:spAutoFit/>
          </a:bodyPr>
          <a:lstStyle/>
          <a:p>
            <a:pPr algn="ctr"/>
            <a:r>
              <a:rPr lang="ru-RU" sz="3200" dirty="0" smtClean="0">
                <a:solidFill>
                  <a:schemeClr val="bg1"/>
                </a:solidFill>
                <a:latin typeface="Arial Black" pitchFamily="34" charset="0"/>
              </a:rPr>
              <a:t>ПОДВЕСНЫЕ МОСТЫ</a:t>
            </a:r>
            <a:endParaRPr lang="fr-FR" sz="3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ropbox\01 best une par activité\Passerelle Laroquebrou Techfun.jpeg"/>
          <p:cNvPicPr>
            <a:picLocks noChangeAspect="1" noChangeArrowheads="1"/>
          </p:cNvPicPr>
          <p:nvPr/>
        </p:nvPicPr>
        <p:blipFill>
          <a:blip r:embed="rId3" cstate="print"/>
          <a:srcRect/>
          <a:stretch>
            <a:fillRect/>
          </a:stretch>
        </p:blipFill>
        <p:spPr bwMode="auto">
          <a:xfrm>
            <a:off x="0" y="1268760"/>
            <a:ext cx="9144000" cy="5589240"/>
          </a:xfrm>
          <a:prstGeom prst="rect">
            <a:avLst/>
          </a:prstGeom>
          <a:noFill/>
        </p:spPr>
      </p:pic>
      <p:sp>
        <p:nvSpPr>
          <p:cNvPr id="5" name="Rectangle 8"/>
          <p:cNvSpPr/>
          <p:nvPr/>
        </p:nvSpPr>
        <p:spPr>
          <a:xfrm>
            <a:off x="575747" y="139241"/>
            <a:ext cx="5314275" cy="584775"/>
          </a:xfrm>
          <a:prstGeom prst="rect">
            <a:avLst/>
          </a:prstGeom>
        </p:spPr>
        <p:txBody>
          <a:bodyPr wrap="none">
            <a:spAutoFit/>
          </a:bodyPr>
          <a:lstStyle/>
          <a:p>
            <a:pPr algn="ctr"/>
            <a:r>
              <a:rPr lang="ru-RU" sz="3200" dirty="0" smtClean="0">
                <a:solidFill>
                  <a:schemeClr val="bg1"/>
                </a:solidFill>
                <a:latin typeface="Arial Black" pitchFamily="34" charset="0"/>
              </a:rPr>
              <a:t>ПОДВЕСНЫЕ МОСТЫ</a:t>
            </a:r>
            <a:endParaRPr lang="fr-FR" sz="3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917" y="39913"/>
            <a:ext cx="6205545" cy="584775"/>
          </a:xfrm>
          <a:prstGeom prst="rect">
            <a:avLst/>
          </a:prstGeom>
        </p:spPr>
        <p:txBody>
          <a:bodyPr wrap="none">
            <a:spAutoFit/>
          </a:bodyPr>
          <a:lstStyle/>
          <a:p>
            <a:pPr algn="ctr"/>
            <a:r>
              <a:rPr lang="ru-RU" sz="3200" b="1" dirty="0" smtClean="0">
                <a:solidFill>
                  <a:schemeClr val="bg1"/>
                </a:solidFill>
                <a:latin typeface="Arial Black" pitchFamily="34" charset="0"/>
              </a:rPr>
              <a:t>ПОДВЕСНЫЕ ПЕРЕХОДЫ</a:t>
            </a:r>
            <a:endParaRPr lang="fr-FR" sz="3000" b="1" dirty="0">
              <a:solidFill>
                <a:schemeClr val="bg1"/>
              </a:solidFill>
              <a:latin typeface="Arial Black" pitchFamily="34" charset="0"/>
            </a:endParaRPr>
          </a:p>
        </p:txBody>
      </p:sp>
      <p:sp>
        <p:nvSpPr>
          <p:cNvPr id="11" name="Rectangle 10"/>
          <p:cNvSpPr/>
          <p:nvPr/>
        </p:nvSpPr>
        <p:spPr>
          <a:xfrm>
            <a:off x="0" y="6453336"/>
            <a:ext cx="3563888" cy="40466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323528" y="6488668"/>
            <a:ext cx="2771800" cy="369332"/>
          </a:xfrm>
          <a:prstGeom prst="rect">
            <a:avLst/>
          </a:prstGeom>
        </p:spPr>
        <p:txBody>
          <a:bodyPr wrap="square">
            <a:spAutoFit/>
          </a:bodyPr>
          <a:lstStyle/>
          <a:p>
            <a:pPr algn="ctr"/>
            <a:r>
              <a:rPr lang="fr-FR" dirty="0" smtClean="0">
                <a:solidFill>
                  <a:srgbClr val="FF0000"/>
                </a:solidFill>
                <a:latin typeface="Arial Black" pitchFamily="34" charset="0"/>
              </a:rPr>
              <a:t>HEIGHT</a:t>
            </a:r>
            <a:r>
              <a:rPr lang="fr-FR" dirty="0" smtClean="0">
                <a:latin typeface="Arial Black" pitchFamily="34" charset="0"/>
              </a:rPr>
              <a:t>  - </a:t>
            </a:r>
            <a:r>
              <a:rPr lang="fr-FR" dirty="0" smtClean="0">
                <a:solidFill>
                  <a:schemeClr val="tx2">
                    <a:lumMod val="75000"/>
                  </a:schemeClr>
                </a:solidFill>
                <a:latin typeface="Arial Black" pitchFamily="34" charset="0"/>
              </a:rPr>
              <a:t>OUTDOOR </a:t>
            </a:r>
            <a:endParaRPr lang="fr-FR" dirty="0">
              <a:solidFill>
                <a:schemeClr val="tx2">
                  <a:lumMod val="75000"/>
                </a:schemeClr>
              </a:solidFill>
            </a:endParaRPr>
          </a:p>
        </p:txBody>
      </p:sp>
      <p:pic>
        <p:nvPicPr>
          <p:cNvPr id="8" name="Image 7" descr="2010 Trou de la fée Canada (3).JPG"/>
          <p:cNvPicPr>
            <a:picLocks noChangeAspect="1"/>
          </p:cNvPicPr>
          <p:nvPr/>
        </p:nvPicPr>
        <p:blipFill>
          <a:blip r:embed="rId2" cstate="print"/>
          <a:stretch>
            <a:fillRect/>
          </a:stretch>
        </p:blipFill>
        <p:spPr>
          <a:xfrm>
            <a:off x="0" y="1268492"/>
            <a:ext cx="9144000" cy="558950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Google\perso_photos\2014\01 Passerelle Prisme Montmelian\01 IMG_4058.JPG"/>
          <p:cNvPicPr>
            <a:picLocks noChangeAspect="1" noChangeArrowheads="1"/>
          </p:cNvPicPr>
          <p:nvPr/>
        </p:nvPicPr>
        <p:blipFill>
          <a:blip r:embed="rId2" cstate="print"/>
          <a:srcRect/>
          <a:stretch>
            <a:fillRect/>
          </a:stretch>
        </p:blipFill>
        <p:spPr bwMode="auto">
          <a:xfrm>
            <a:off x="0" y="1217800"/>
            <a:ext cx="9144000" cy="5697638"/>
          </a:xfrm>
          <a:prstGeom prst="rect">
            <a:avLst/>
          </a:prstGeom>
          <a:noFill/>
        </p:spPr>
      </p:pic>
      <p:sp>
        <p:nvSpPr>
          <p:cNvPr id="4" name="Rectangle 8"/>
          <p:cNvSpPr/>
          <p:nvPr/>
        </p:nvSpPr>
        <p:spPr>
          <a:xfrm>
            <a:off x="47917" y="39913"/>
            <a:ext cx="6205545" cy="584775"/>
          </a:xfrm>
          <a:prstGeom prst="rect">
            <a:avLst/>
          </a:prstGeom>
        </p:spPr>
        <p:txBody>
          <a:bodyPr wrap="none">
            <a:spAutoFit/>
          </a:bodyPr>
          <a:lstStyle/>
          <a:p>
            <a:pPr algn="ctr"/>
            <a:r>
              <a:rPr lang="ru-RU" sz="3200" b="1" dirty="0" smtClean="0">
                <a:solidFill>
                  <a:schemeClr val="bg1"/>
                </a:solidFill>
                <a:latin typeface="Arial Black" pitchFamily="34" charset="0"/>
              </a:rPr>
              <a:t>ПОДВЕСНЫЕ ПЕРЕХОДЫ</a:t>
            </a:r>
            <a:endParaRPr lang="fr-FR" sz="3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39752" y="116632"/>
            <a:ext cx="2010487" cy="584775"/>
          </a:xfrm>
          <a:prstGeom prst="rect">
            <a:avLst/>
          </a:prstGeom>
        </p:spPr>
        <p:txBody>
          <a:bodyPr wrap="none">
            <a:spAutoFit/>
          </a:bodyPr>
          <a:lstStyle/>
          <a:p>
            <a:pPr algn="ctr"/>
            <a:r>
              <a:rPr lang="fr-FR" sz="3200" dirty="0" smtClean="0">
                <a:solidFill>
                  <a:schemeClr val="bg1"/>
                </a:solidFill>
                <a:latin typeface="Arial Black" pitchFamily="34" charset="0"/>
              </a:rPr>
              <a:t>ZIPLINE</a:t>
            </a:r>
            <a:endParaRPr lang="fr-FR" sz="3000" b="1" dirty="0">
              <a:solidFill>
                <a:schemeClr val="bg1"/>
              </a:solidFill>
              <a:latin typeface="Arial Black" pitchFamily="34" charset="0"/>
            </a:endParaRPr>
          </a:p>
        </p:txBody>
      </p:sp>
      <p:pic>
        <p:nvPicPr>
          <p:cNvPr id="6" name="Image 5" descr="IMGP1486.jpg"/>
          <p:cNvPicPr>
            <a:picLocks noChangeAspect="1"/>
          </p:cNvPicPr>
          <p:nvPr/>
        </p:nvPicPr>
        <p:blipFill>
          <a:blip r:embed="rId3" cstate="print"/>
          <a:stretch>
            <a:fillRect/>
          </a:stretch>
        </p:blipFill>
        <p:spPr>
          <a:xfrm>
            <a:off x="0" y="1268760"/>
            <a:ext cx="9144000" cy="558924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15616" y="116632"/>
            <a:ext cx="4776052" cy="584775"/>
          </a:xfrm>
          <a:prstGeom prst="rect">
            <a:avLst/>
          </a:prstGeom>
        </p:spPr>
        <p:txBody>
          <a:bodyPr wrap="none">
            <a:spAutoFit/>
          </a:bodyPr>
          <a:lstStyle/>
          <a:p>
            <a:pPr algn="ctr"/>
            <a:r>
              <a:rPr lang="fr-FR" sz="3200" dirty="0" smtClean="0">
                <a:solidFill>
                  <a:schemeClr val="bg1"/>
                </a:solidFill>
                <a:latin typeface="Arial Black" pitchFamily="34" charset="0"/>
              </a:rPr>
              <a:t>ZIPRIDER / ZIPTOUR</a:t>
            </a:r>
            <a:endParaRPr lang="fr-FR" sz="3000" b="1" dirty="0">
              <a:solidFill>
                <a:schemeClr val="bg1"/>
              </a:solidFill>
              <a:latin typeface="Arial Black" pitchFamily="34" charset="0"/>
            </a:endParaRPr>
          </a:p>
        </p:txBody>
      </p:sp>
      <p:pic>
        <p:nvPicPr>
          <p:cNvPr id="6" name="Image 5" descr="ZipRiderHybrid.jpg"/>
          <p:cNvPicPr>
            <a:picLocks noChangeAspect="1"/>
          </p:cNvPicPr>
          <p:nvPr/>
        </p:nvPicPr>
        <p:blipFill>
          <a:blip r:embed="rId3" cstate="print"/>
          <a:stretch>
            <a:fillRect/>
          </a:stretch>
        </p:blipFill>
        <p:spPr>
          <a:xfrm>
            <a:off x="0" y="1052736"/>
            <a:ext cx="9144000" cy="580526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Snowbird Betrieb 1.jpg"/>
          <p:cNvPicPr>
            <a:picLocks noChangeAspect="1"/>
          </p:cNvPicPr>
          <p:nvPr/>
        </p:nvPicPr>
        <p:blipFill>
          <a:blip r:embed="rId3" cstate="print"/>
          <a:stretch>
            <a:fillRect/>
          </a:stretch>
        </p:blipFill>
        <p:spPr>
          <a:xfrm>
            <a:off x="0" y="1268760"/>
            <a:ext cx="6312365" cy="5589240"/>
          </a:xfrm>
          <a:prstGeom prst="rect">
            <a:avLst/>
          </a:prstGeom>
        </p:spPr>
      </p:pic>
      <p:sp>
        <p:nvSpPr>
          <p:cNvPr id="13" name="Rectangle 12"/>
          <p:cNvSpPr/>
          <p:nvPr/>
        </p:nvSpPr>
        <p:spPr>
          <a:xfrm>
            <a:off x="-108520" y="44624"/>
            <a:ext cx="7199328" cy="892552"/>
          </a:xfrm>
          <a:prstGeom prst="rect">
            <a:avLst/>
          </a:prstGeom>
        </p:spPr>
        <p:txBody>
          <a:bodyPr wrap="square">
            <a:spAutoFit/>
          </a:bodyPr>
          <a:lstStyle/>
          <a:p>
            <a:pPr algn="ctr"/>
            <a:r>
              <a:rPr lang="ru-RU" sz="2600" b="1" dirty="0" smtClean="0">
                <a:solidFill>
                  <a:schemeClr val="bg1"/>
                </a:solidFill>
                <a:latin typeface="Arial Black" pitchFamily="34" charset="0"/>
              </a:rPr>
              <a:t>СПЕЦИАЛИЗИРОВАННАЯ </a:t>
            </a:r>
            <a:r>
              <a:rPr lang="ru-RU" sz="2600" b="1" dirty="0" smtClean="0">
                <a:solidFill>
                  <a:schemeClr val="bg1"/>
                </a:solidFill>
                <a:latin typeface="Arial Black" pitchFamily="34" charset="0"/>
              </a:rPr>
              <a:t>ТРАССА:</a:t>
            </a:r>
          </a:p>
          <a:p>
            <a:pPr algn="ctr"/>
            <a:r>
              <a:rPr lang="ru-RU" sz="2600" b="1" dirty="0" smtClean="0">
                <a:solidFill>
                  <a:schemeClr val="bg1"/>
                </a:solidFill>
                <a:latin typeface="Arial Black" pitchFamily="34" charset="0"/>
              </a:rPr>
              <a:t> АЛЬПИН </a:t>
            </a:r>
            <a:r>
              <a:rPr lang="ru-RU" sz="2600" b="1" dirty="0" smtClean="0">
                <a:solidFill>
                  <a:schemeClr val="bg1"/>
                </a:solidFill>
                <a:latin typeface="Arial Black" pitchFamily="34" charset="0"/>
              </a:rPr>
              <a:t>СЛАЙД</a:t>
            </a:r>
            <a:endParaRPr lang="fr-FR" sz="2600" b="1" dirty="0">
              <a:solidFill>
                <a:schemeClr val="bg1"/>
              </a:solidFill>
              <a:latin typeface="Arial Black" pitchFamily="34" charset="0"/>
            </a:endParaRPr>
          </a:p>
        </p:txBody>
      </p:sp>
      <p:pic>
        <p:nvPicPr>
          <p:cNvPr id="14" name="Image 13" descr="Saalfelden 2010-09 (129).JPG"/>
          <p:cNvPicPr>
            <a:picLocks noChangeAspect="1"/>
          </p:cNvPicPr>
          <p:nvPr/>
        </p:nvPicPr>
        <p:blipFill>
          <a:blip r:embed="rId4" cstate="print"/>
          <a:stretch>
            <a:fillRect/>
          </a:stretch>
        </p:blipFill>
        <p:spPr>
          <a:xfrm>
            <a:off x="6300192" y="2916324"/>
            <a:ext cx="2843808" cy="3941676"/>
          </a:xfrm>
          <a:prstGeom prst="rect">
            <a:avLst/>
          </a:prstGeom>
        </p:spPr>
      </p:pic>
      <p:pic>
        <p:nvPicPr>
          <p:cNvPr id="8" name="Image 7" descr="Bad Tölz 2010-09 (148).JPG"/>
          <p:cNvPicPr>
            <a:picLocks noChangeAspect="1"/>
          </p:cNvPicPr>
          <p:nvPr/>
        </p:nvPicPr>
        <p:blipFill>
          <a:blip r:embed="rId5" cstate="print"/>
          <a:stretch>
            <a:fillRect/>
          </a:stretch>
        </p:blipFill>
        <p:spPr>
          <a:xfrm>
            <a:off x="6300192" y="1268760"/>
            <a:ext cx="2843808" cy="189587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3568" y="2924944"/>
            <a:ext cx="8316416" cy="461665"/>
          </a:xfrm>
          <a:prstGeom prst="rect">
            <a:avLst/>
          </a:prstGeom>
          <a:solidFill>
            <a:schemeClr val="bg1"/>
          </a:solidFill>
        </p:spPr>
        <p:txBody>
          <a:bodyPr wrap="square">
            <a:spAutoFit/>
          </a:bodyPr>
          <a:lstStyle/>
          <a:p>
            <a:r>
              <a:rPr lang="ru-RU" sz="2400" b="1" dirty="0" smtClean="0">
                <a:latin typeface="Arial Black" pitchFamily="34" charset="0"/>
              </a:rPr>
              <a:t>Рост привлекательности курортов </a:t>
            </a:r>
            <a:r>
              <a:rPr lang="en-US" sz="2400" dirty="0" smtClean="0">
                <a:latin typeface="Arial Black" pitchFamily="34" charset="0"/>
              </a:rPr>
              <a:t>… </a:t>
            </a:r>
            <a:r>
              <a:rPr lang="fr-FR" sz="2400" b="1" dirty="0" smtClean="0">
                <a:latin typeface="Arial Black" pitchFamily="34" charset="0"/>
              </a:rPr>
              <a:t> </a:t>
            </a:r>
            <a:endParaRPr lang="fr-FR" sz="2400" b="1" dirty="0">
              <a:latin typeface="Arial Black" pitchFamily="34" charset="0"/>
            </a:endParaRPr>
          </a:p>
        </p:txBody>
      </p:sp>
      <p:sp>
        <p:nvSpPr>
          <p:cNvPr id="7" name="Rectangle 6"/>
          <p:cNvSpPr/>
          <p:nvPr/>
        </p:nvSpPr>
        <p:spPr>
          <a:xfrm>
            <a:off x="611560" y="4077072"/>
            <a:ext cx="8532440" cy="1569660"/>
          </a:xfrm>
          <a:prstGeom prst="rect">
            <a:avLst/>
          </a:prstGeom>
          <a:solidFill>
            <a:schemeClr val="bg1"/>
          </a:solidFill>
        </p:spPr>
        <p:txBody>
          <a:bodyPr wrap="square">
            <a:spAutoFit/>
          </a:bodyPr>
          <a:lstStyle/>
          <a:p>
            <a:r>
              <a:rPr lang="ru-RU" sz="2400" dirty="0" smtClean="0">
                <a:latin typeface="Arial Black" pitchFamily="34" charset="0"/>
              </a:rPr>
              <a:t>Использование </a:t>
            </a:r>
            <a:r>
              <a:rPr lang="ru-RU" sz="2400" dirty="0">
                <a:latin typeface="Arial Black" pitchFamily="34" charset="0"/>
              </a:rPr>
              <a:t>экономически </a:t>
            </a:r>
            <a:r>
              <a:rPr lang="ru-RU" sz="2400" dirty="0" smtClean="0">
                <a:latin typeface="Arial Black" pitchFamily="34" charset="0"/>
              </a:rPr>
              <a:t>доступных видов </a:t>
            </a:r>
            <a:r>
              <a:rPr lang="ru-RU" sz="2400" dirty="0">
                <a:latin typeface="Arial Black" pitchFamily="34" charset="0"/>
              </a:rPr>
              <a:t>летнего </a:t>
            </a:r>
            <a:r>
              <a:rPr lang="ru-RU" sz="2400" dirty="0" smtClean="0">
                <a:latin typeface="Arial Black" pitchFamily="34" charset="0"/>
              </a:rPr>
              <a:t>досуга на горнолыжных курортах дает возможность </a:t>
            </a:r>
            <a:r>
              <a:rPr lang="ru-RU" sz="2400" b="1" dirty="0" smtClean="0">
                <a:latin typeface="Arial Black" pitchFamily="34" charset="0"/>
              </a:rPr>
              <a:t>привлечения туристов также и летом.</a:t>
            </a:r>
            <a:endParaRPr lang="fr-FR" sz="2400" b="1" dirty="0">
              <a:latin typeface="Arial Black" pitchFamily="34" charset="0"/>
            </a:endParaRPr>
          </a:p>
        </p:txBody>
      </p:sp>
      <p:sp>
        <p:nvSpPr>
          <p:cNvPr id="9" name="Rectangle 8"/>
          <p:cNvSpPr/>
          <p:nvPr/>
        </p:nvSpPr>
        <p:spPr>
          <a:xfrm>
            <a:off x="179512" y="116631"/>
            <a:ext cx="6564618" cy="1015663"/>
          </a:xfrm>
          <a:prstGeom prst="rect">
            <a:avLst/>
          </a:prstGeom>
        </p:spPr>
        <p:txBody>
          <a:bodyPr wrap="none">
            <a:spAutoFit/>
          </a:bodyPr>
          <a:lstStyle/>
          <a:p>
            <a:pPr algn="ctr"/>
            <a:r>
              <a:rPr lang="ru-RU" sz="3000" dirty="0" smtClean="0">
                <a:solidFill>
                  <a:schemeClr val="bg1"/>
                </a:solidFill>
                <a:latin typeface="Arial Black" pitchFamily="34" charset="0"/>
              </a:rPr>
              <a:t>Мир безопасного получения </a:t>
            </a:r>
          </a:p>
          <a:p>
            <a:pPr algn="ctr"/>
            <a:r>
              <a:rPr lang="ru-RU" sz="3000" dirty="0" smtClean="0">
                <a:solidFill>
                  <a:schemeClr val="bg1"/>
                </a:solidFill>
                <a:latin typeface="Arial Black" pitchFamily="34" charset="0"/>
              </a:rPr>
              <a:t>острых ощущений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2011_06_10_4582.JPG"/>
          <p:cNvPicPr>
            <a:picLocks noChangeAspect="1"/>
          </p:cNvPicPr>
          <p:nvPr/>
        </p:nvPicPr>
        <p:blipFill>
          <a:blip r:embed="rId3" cstate="print"/>
          <a:stretch>
            <a:fillRect/>
          </a:stretch>
        </p:blipFill>
        <p:spPr>
          <a:xfrm>
            <a:off x="0" y="1196752"/>
            <a:ext cx="9144000" cy="5661248"/>
          </a:xfrm>
          <a:prstGeom prst="rect">
            <a:avLst/>
          </a:prstGeom>
        </p:spPr>
      </p:pic>
      <p:sp>
        <p:nvSpPr>
          <p:cNvPr id="5" name="Espace réservé du numéro de diapositive 4"/>
          <p:cNvSpPr>
            <a:spLocks noGrp="1"/>
          </p:cNvSpPr>
          <p:nvPr>
            <p:ph type="sldNum" sz="quarter" idx="4294967295"/>
          </p:nvPr>
        </p:nvSpPr>
        <p:spPr>
          <a:xfrm>
            <a:off x="6948264" y="764704"/>
            <a:ext cx="621432" cy="360040"/>
          </a:xfrm>
        </p:spPr>
        <p:txBody>
          <a:bodyPr/>
          <a:lstStyle/>
          <a:p>
            <a:fld id="{61FBE5A8-AF2C-4A54-8F89-C67D32E9DFD0}" type="slidenum">
              <a:rPr lang="fr-FR" smtClean="0"/>
              <a:pPr/>
              <a:t>20</a:t>
            </a:fld>
            <a:endParaRPr lang="fr-FR" dirty="0"/>
          </a:p>
        </p:txBody>
      </p:sp>
      <p:sp>
        <p:nvSpPr>
          <p:cNvPr id="7" name="Rectangle 6"/>
          <p:cNvSpPr/>
          <p:nvPr/>
        </p:nvSpPr>
        <p:spPr>
          <a:xfrm>
            <a:off x="0" y="-5310"/>
            <a:ext cx="6948264" cy="830997"/>
          </a:xfrm>
          <a:prstGeom prst="rect">
            <a:avLst/>
          </a:prstGeom>
        </p:spPr>
        <p:txBody>
          <a:bodyPr wrap="square">
            <a:spAutoFit/>
          </a:bodyPr>
          <a:lstStyle/>
          <a:p>
            <a:pPr algn="ctr"/>
            <a:r>
              <a:rPr lang="ru-RU" sz="2400" b="1" dirty="0" smtClean="0">
                <a:solidFill>
                  <a:schemeClr val="bg1"/>
                </a:solidFill>
                <a:latin typeface="Arial Black" pitchFamily="34" charset="0"/>
              </a:rPr>
              <a:t>СПЕЦИАЛИЗИРОВАННАЯ </a:t>
            </a:r>
            <a:r>
              <a:rPr lang="ru-RU" sz="2400" b="1" dirty="0" smtClean="0">
                <a:solidFill>
                  <a:schemeClr val="bg1"/>
                </a:solidFill>
                <a:latin typeface="Arial Black" pitchFamily="34" charset="0"/>
              </a:rPr>
              <a:t>ТРАССА: АЛЬПИН </a:t>
            </a:r>
            <a:r>
              <a:rPr lang="ru-RU" sz="2400" b="1" dirty="0" smtClean="0">
                <a:solidFill>
                  <a:schemeClr val="bg1"/>
                </a:solidFill>
                <a:latin typeface="Arial Black" pitchFamily="34" charset="0"/>
              </a:rPr>
              <a:t>КОСТЕР</a:t>
            </a:r>
            <a:endParaRPr lang="fr-FR" sz="24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Google\01Techfun\05 Commerce\Europe\FR - France\Menuires\30 Photos\140128_Inauguration\IMG_4121.JPG"/>
          <p:cNvPicPr>
            <a:picLocks noChangeAspect="1" noChangeArrowheads="1"/>
          </p:cNvPicPr>
          <p:nvPr/>
        </p:nvPicPr>
        <p:blipFill>
          <a:blip r:embed="rId3" cstate="print"/>
          <a:srcRect/>
          <a:stretch>
            <a:fillRect/>
          </a:stretch>
        </p:blipFill>
        <p:spPr bwMode="auto">
          <a:xfrm>
            <a:off x="0" y="1268760"/>
            <a:ext cx="9144000" cy="5589240"/>
          </a:xfrm>
          <a:prstGeom prst="rect">
            <a:avLst/>
          </a:prstGeom>
          <a:noFill/>
        </p:spPr>
      </p:pic>
      <p:sp>
        <p:nvSpPr>
          <p:cNvPr id="4" name="Rectangle 6"/>
          <p:cNvSpPr/>
          <p:nvPr/>
        </p:nvSpPr>
        <p:spPr>
          <a:xfrm>
            <a:off x="0" y="-5310"/>
            <a:ext cx="6948264" cy="830997"/>
          </a:xfrm>
          <a:prstGeom prst="rect">
            <a:avLst/>
          </a:prstGeom>
        </p:spPr>
        <p:txBody>
          <a:bodyPr wrap="square">
            <a:spAutoFit/>
          </a:bodyPr>
          <a:lstStyle/>
          <a:p>
            <a:pPr algn="ctr"/>
            <a:r>
              <a:rPr lang="ru-RU" sz="2400" b="1" dirty="0" smtClean="0">
                <a:solidFill>
                  <a:schemeClr val="bg1"/>
                </a:solidFill>
                <a:latin typeface="Arial Black" pitchFamily="34" charset="0"/>
              </a:rPr>
              <a:t>СПЕЦИАЛИЗИРОВАННАЯ </a:t>
            </a:r>
            <a:r>
              <a:rPr lang="ru-RU" sz="2400" b="1" dirty="0" smtClean="0">
                <a:solidFill>
                  <a:schemeClr val="bg1"/>
                </a:solidFill>
                <a:latin typeface="Arial Black" pitchFamily="34" charset="0"/>
              </a:rPr>
              <a:t>ТРАССА: АЛЬПИН </a:t>
            </a:r>
            <a:r>
              <a:rPr lang="ru-RU" sz="2400" b="1" dirty="0" smtClean="0">
                <a:solidFill>
                  <a:schemeClr val="bg1"/>
                </a:solidFill>
                <a:latin typeface="Arial Black" pitchFamily="34" charset="0"/>
              </a:rPr>
              <a:t>КОСТЕР</a:t>
            </a:r>
            <a:endParaRPr lang="fr-FR" sz="24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P7250678.JPG"/>
          <p:cNvPicPr>
            <a:picLocks noChangeAspect="1"/>
          </p:cNvPicPr>
          <p:nvPr/>
        </p:nvPicPr>
        <p:blipFill>
          <a:blip r:embed="rId3" cstate="print"/>
          <a:stretch>
            <a:fillRect/>
          </a:stretch>
        </p:blipFill>
        <p:spPr>
          <a:xfrm>
            <a:off x="0" y="1268760"/>
            <a:ext cx="6516216" cy="5589240"/>
          </a:xfrm>
          <a:prstGeom prst="rect">
            <a:avLst/>
          </a:prstGeom>
        </p:spPr>
      </p:pic>
      <p:sp>
        <p:nvSpPr>
          <p:cNvPr id="13" name="Rectangle 12"/>
          <p:cNvSpPr/>
          <p:nvPr/>
        </p:nvSpPr>
        <p:spPr>
          <a:xfrm>
            <a:off x="323528" y="17043"/>
            <a:ext cx="6336704" cy="954107"/>
          </a:xfrm>
          <a:prstGeom prst="rect">
            <a:avLst/>
          </a:prstGeom>
        </p:spPr>
        <p:txBody>
          <a:bodyPr wrap="square">
            <a:spAutoFit/>
          </a:bodyPr>
          <a:lstStyle/>
          <a:p>
            <a:pPr algn="ctr"/>
            <a:r>
              <a:rPr lang="fr-FR" sz="2800" b="1" dirty="0" smtClean="0">
                <a:solidFill>
                  <a:schemeClr val="bg1"/>
                </a:solidFill>
                <a:latin typeface="Arial Black" pitchFamily="34" charset="0"/>
              </a:rPr>
              <a:t>BOB KART</a:t>
            </a:r>
            <a:r>
              <a:rPr lang="ru-RU" sz="2800" b="1" dirty="0" smtClean="0">
                <a:solidFill>
                  <a:schemeClr val="bg1"/>
                </a:solidFill>
                <a:latin typeface="Arial Black" pitchFamily="34" charset="0"/>
              </a:rPr>
              <a:t> (КАРТИНГ ДЛЯ СПУСКА СО СКЛОНОВ)</a:t>
            </a:r>
            <a:endParaRPr lang="fr-FR" sz="2800" b="1" dirty="0">
              <a:solidFill>
                <a:schemeClr val="bg1"/>
              </a:solidFill>
              <a:latin typeface="Arial Black" pitchFamily="34" charset="0"/>
            </a:endParaRPr>
          </a:p>
        </p:txBody>
      </p:sp>
      <p:pic>
        <p:nvPicPr>
          <p:cNvPr id="8" name="Image 7" descr="IMGP4711.JPG"/>
          <p:cNvPicPr>
            <a:picLocks noChangeAspect="1"/>
          </p:cNvPicPr>
          <p:nvPr/>
        </p:nvPicPr>
        <p:blipFill>
          <a:blip r:embed="rId4" cstate="print"/>
          <a:stretch>
            <a:fillRect/>
          </a:stretch>
        </p:blipFill>
        <p:spPr>
          <a:xfrm>
            <a:off x="6444208" y="1268760"/>
            <a:ext cx="2699792" cy="2024844"/>
          </a:xfrm>
          <a:prstGeom prst="rect">
            <a:avLst/>
          </a:prstGeom>
        </p:spPr>
      </p:pic>
      <p:pic>
        <p:nvPicPr>
          <p:cNvPr id="15" name="Image 14" descr="P7250329.JPG"/>
          <p:cNvPicPr>
            <a:picLocks noChangeAspect="1"/>
          </p:cNvPicPr>
          <p:nvPr/>
        </p:nvPicPr>
        <p:blipFill>
          <a:blip r:embed="rId5" cstate="print"/>
          <a:stretch>
            <a:fillRect/>
          </a:stretch>
        </p:blipFill>
        <p:spPr>
          <a:xfrm>
            <a:off x="6516216" y="3284984"/>
            <a:ext cx="2627784" cy="3573016"/>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dahude sur herbes (2).JPG"/>
          <p:cNvPicPr>
            <a:picLocks noChangeAspect="1"/>
          </p:cNvPicPr>
          <p:nvPr/>
        </p:nvPicPr>
        <p:blipFill>
          <a:blip r:embed="rId3" cstate="print"/>
          <a:stretch>
            <a:fillRect/>
          </a:stretch>
        </p:blipFill>
        <p:spPr>
          <a:xfrm>
            <a:off x="0" y="1268760"/>
            <a:ext cx="9144000" cy="5589240"/>
          </a:xfrm>
          <a:prstGeom prst="rect">
            <a:avLst/>
          </a:prstGeom>
        </p:spPr>
      </p:pic>
      <p:sp>
        <p:nvSpPr>
          <p:cNvPr id="6" name="Rectangle 5"/>
          <p:cNvSpPr/>
          <p:nvPr/>
        </p:nvSpPr>
        <p:spPr>
          <a:xfrm>
            <a:off x="23761" y="143054"/>
            <a:ext cx="6852496" cy="954107"/>
          </a:xfrm>
          <a:prstGeom prst="rect">
            <a:avLst/>
          </a:prstGeom>
        </p:spPr>
        <p:txBody>
          <a:bodyPr wrap="square">
            <a:spAutoFit/>
          </a:bodyPr>
          <a:lstStyle/>
          <a:p>
            <a:pPr algn="ctr"/>
            <a:r>
              <a:rPr lang="ru-RU" sz="2800" b="1" dirty="0" smtClean="0">
                <a:solidFill>
                  <a:schemeClr val="bg1"/>
                </a:solidFill>
                <a:latin typeface="Arial Black" pitchFamily="34" charset="0"/>
              </a:rPr>
              <a:t>САМОКАТ </a:t>
            </a:r>
            <a:r>
              <a:rPr lang="ru-RU" sz="2800" b="1" dirty="0" smtClean="0">
                <a:solidFill>
                  <a:schemeClr val="bg1"/>
                </a:solidFill>
                <a:latin typeface="Arial Black" pitchFamily="34" charset="0"/>
              </a:rPr>
              <a:t>ДЛЯ СПУСКА СО </a:t>
            </a:r>
            <a:r>
              <a:rPr lang="ru-RU" sz="2800" b="1" dirty="0" smtClean="0">
                <a:solidFill>
                  <a:schemeClr val="bg1"/>
                </a:solidFill>
                <a:latin typeface="Arial Black" pitchFamily="34" charset="0"/>
              </a:rPr>
              <a:t>СКЛОНОВ</a:t>
            </a:r>
            <a:endParaRPr lang="fr-FR" sz="28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60648"/>
            <a:ext cx="6876256" cy="523220"/>
          </a:xfrm>
          <a:prstGeom prst="rect">
            <a:avLst/>
          </a:prstGeom>
        </p:spPr>
        <p:txBody>
          <a:bodyPr wrap="square">
            <a:spAutoFit/>
          </a:bodyPr>
          <a:lstStyle/>
          <a:p>
            <a:pPr algn="ctr"/>
            <a:r>
              <a:rPr lang="ru-RU" sz="2800" b="1" dirty="0" smtClean="0">
                <a:solidFill>
                  <a:schemeClr val="bg1"/>
                </a:solidFill>
                <a:latin typeface="Arial Black" pitchFamily="34" charset="0"/>
              </a:rPr>
              <a:t>ГОРНЫЙ ВЕЛОСИПЕД</a:t>
            </a:r>
            <a:endParaRPr lang="fr-FR" sz="2800" b="1" dirty="0">
              <a:solidFill>
                <a:schemeClr val="bg1"/>
              </a:solidFill>
              <a:latin typeface="Arial Black" pitchFamily="34" charset="0"/>
            </a:endParaRPr>
          </a:p>
        </p:txBody>
      </p:sp>
      <p:pic>
        <p:nvPicPr>
          <p:cNvPr id="5" name="Image 4" descr="Copyright « BikeSolutions-andyparant.com »  (3).jpg"/>
          <p:cNvPicPr>
            <a:picLocks noChangeAspect="1"/>
          </p:cNvPicPr>
          <p:nvPr/>
        </p:nvPicPr>
        <p:blipFill>
          <a:blip r:embed="rId3" cstate="print"/>
          <a:stretch>
            <a:fillRect/>
          </a:stretch>
        </p:blipFill>
        <p:spPr>
          <a:xfrm>
            <a:off x="0" y="1268759"/>
            <a:ext cx="9144000" cy="5619137"/>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Snake Gliss 2.JPG"/>
          <p:cNvPicPr>
            <a:picLocks noChangeAspect="1"/>
          </p:cNvPicPr>
          <p:nvPr/>
        </p:nvPicPr>
        <p:blipFill>
          <a:blip r:embed="rId3" cstate="print"/>
          <a:stretch>
            <a:fillRect/>
          </a:stretch>
        </p:blipFill>
        <p:spPr>
          <a:xfrm>
            <a:off x="-1" y="1268760"/>
            <a:ext cx="9144001" cy="5589240"/>
          </a:xfrm>
          <a:prstGeom prst="rect">
            <a:avLst/>
          </a:prstGeom>
        </p:spPr>
      </p:pic>
      <p:sp>
        <p:nvSpPr>
          <p:cNvPr id="9" name="Rectangle 8"/>
          <p:cNvSpPr/>
          <p:nvPr/>
        </p:nvSpPr>
        <p:spPr>
          <a:xfrm>
            <a:off x="683568" y="343689"/>
            <a:ext cx="5318507" cy="553998"/>
          </a:xfrm>
          <a:prstGeom prst="rect">
            <a:avLst/>
          </a:prstGeom>
        </p:spPr>
        <p:txBody>
          <a:bodyPr wrap="none">
            <a:spAutoFit/>
          </a:bodyPr>
          <a:lstStyle/>
          <a:p>
            <a:pPr algn="ctr"/>
            <a:r>
              <a:rPr lang="fr-FR" sz="3000" b="1" dirty="0" smtClean="0">
                <a:solidFill>
                  <a:schemeClr val="bg1"/>
                </a:solidFill>
                <a:latin typeface="Arial Black" pitchFamily="34" charset="0"/>
              </a:rPr>
              <a:t>SNAKE GLISS</a:t>
            </a:r>
            <a:r>
              <a:rPr lang="ru-RU" sz="3000" b="1" dirty="0" smtClean="0">
                <a:solidFill>
                  <a:schemeClr val="bg1"/>
                </a:solidFill>
                <a:latin typeface="Arial Black" pitchFamily="34" charset="0"/>
              </a:rPr>
              <a:t> (ЗМЕЙКА)</a:t>
            </a:r>
            <a:endParaRPr lang="fr-FR" sz="3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75656" y="332656"/>
            <a:ext cx="3726982" cy="553998"/>
          </a:xfrm>
          <a:prstGeom prst="rect">
            <a:avLst/>
          </a:prstGeom>
        </p:spPr>
        <p:txBody>
          <a:bodyPr wrap="none">
            <a:spAutoFit/>
          </a:bodyPr>
          <a:lstStyle/>
          <a:p>
            <a:pPr algn="ctr"/>
            <a:r>
              <a:rPr lang="fr-FR" sz="3000" b="1" dirty="0" smtClean="0">
                <a:solidFill>
                  <a:schemeClr val="bg1"/>
                </a:solidFill>
                <a:latin typeface="Arial Black" pitchFamily="34" charset="0"/>
              </a:rPr>
              <a:t>KOEZIO</a:t>
            </a:r>
            <a:r>
              <a:rPr lang="ru-RU" sz="3000" b="1" dirty="0" smtClean="0">
                <a:solidFill>
                  <a:schemeClr val="bg1"/>
                </a:solidFill>
                <a:latin typeface="Arial Black" pitchFamily="34" charset="0"/>
              </a:rPr>
              <a:t> (КОЗЕО)</a:t>
            </a:r>
            <a:endParaRPr lang="fr-FR" sz="3000" b="1" dirty="0">
              <a:solidFill>
                <a:schemeClr val="bg1"/>
              </a:solidFill>
              <a:latin typeface="Arial Black" pitchFamily="34" charset="0"/>
            </a:endParaRPr>
          </a:p>
        </p:txBody>
      </p:sp>
      <p:pic>
        <p:nvPicPr>
          <p:cNvPr id="14" name="Image 13" descr="Koezio 2013  (4).JPG"/>
          <p:cNvPicPr>
            <a:picLocks noChangeAspect="1"/>
          </p:cNvPicPr>
          <p:nvPr/>
        </p:nvPicPr>
        <p:blipFill>
          <a:blip r:embed="rId3" cstate="print"/>
          <a:stretch>
            <a:fillRect/>
          </a:stretch>
        </p:blipFill>
        <p:spPr>
          <a:xfrm>
            <a:off x="0" y="1268760"/>
            <a:ext cx="9144000" cy="558924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Macao Chine Sky walk IMG_0029MACAO TOWER 2.JPG"/>
          <p:cNvPicPr>
            <a:picLocks noChangeAspect="1"/>
          </p:cNvPicPr>
          <p:nvPr/>
        </p:nvPicPr>
        <p:blipFill>
          <a:blip r:embed="rId3" cstate="print"/>
          <a:stretch>
            <a:fillRect/>
          </a:stretch>
        </p:blipFill>
        <p:spPr>
          <a:xfrm>
            <a:off x="0" y="1268760"/>
            <a:ext cx="9144000" cy="5589240"/>
          </a:xfrm>
          <a:prstGeom prst="rect">
            <a:avLst/>
          </a:prstGeom>
        </p:spPr>
      </p:pic>
      <p:sp>
        <p:nvSpPr>
          <p:cNvPr id="9" name="Rectangle 8"/>
          <p:cNvSpPr/>
          <p:nvPr/>
        </p:nvSpPr>
        <p:spPr>
          <a:xfrm>
            <a:off x="0" y="0"/>
            <a:ext cx="6876256" cy="954107"/>
          </a:xfrm>
          <a:prstGeom prst="rect">
            <a:avLst/>
          </a:prstGeom>
        </p:spPr>
        <p:txBody>
          <a:bodyPr wrap="square">
            <a:spAutoFit/>
          </a:bodyPr>
          <a:lstStyle/>
          <a:p>
            <a:pPr algn="ctr"/>
            <a:r>
              <a:rPr lang="ru-RU" sz="2800" b="1" dirty="0" smtClean="0">
                <a:solidFill>
                  <a:schemeClr val="bg1"/>
                </a:solidFill>
                <a:latin typeface="Arial Black" pitchFamily="34" charset="0"/>
              </a:rPr>
              <a:t>ГОРОДСКИЕ </a:t>
            </a:r>
            <a:r>
              <a:rPr lang="ru-RU" sz="2800" b="1" dirty="0" smtClean="0">
                <a:solidFill>
                  <a:schemeClr val="bg1"/>
                </a:solidFill>
                <a:latin typeface="Arial Black" pitchFamily="34" charset="0"/>
              </a:rPr>
              <a:t>ПРИКЛЮЧЕНИЯ </a:t>
            </a:r>
            <a:r>
              <a:rPr lang="ru-RU" sz="2800" b="1" dirty="0" smtClean="0">
                <a:solidFill>
                  <a:schemeClr val="bg1"/>
                </a:solidFill>
                <a:latin typeface="Arial Black" pitchFamily="34" charset="0"/>
              </a:rPr>
              <a:t>МАКАУ</a:t>
            </a:r>
            <a:endParaRPr lang="fr-FR" sz="28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06 Aventure urbaine.JPG"/>
          <p:cNvPicPr>
            <a:picLocks noChangeAspect="1"/>
          </p:cNvPicPr>
          <p:nvPr/>
        </p:nvPicPr>
        <p:blipFill>
          <a:blip r:embed="rId3" cstate="print"/>
          <a:stretch>
            <a:fillRect/>
          </a:stretch>
        </p:blipFill>
        <p:spPr>
          <a:xfrm>
            <a:off x="0" y="1268760"/>
            <a:ext cx="9144000" cy="5589240"/>
          </a:xfrm>
          <a:prstGeom prst="rect">
            <a:avLst/>
          </a:prstGeom>
        </p:spPr>
      </p:pic>
      <p:sp>
        <p:nvSpPr>
          <p:cNvPr id="4" name="Rectangle 8"/>
          <p:cNvSpPr/>
          <p:nvPr/>
        </p:nvSpPr>
        <p:spPr>
          <a:xfrm>
            <a:off x="0" y="0"/>
            <a:ext cx="6876256" cy="954107"/>
          </a:xfrm>
          <a:prstGeom prst="rect">
            <a:avLst/>
          </a:prstGeom>
        </p:spPr>
        <p:txBody>
          <a:bodyPr wrap="square">
            <a:spAutoFit/>
          </a:bodyPr>
          <a:lstStyle/>
          <a:p>
            <a:pPr algn="ctr"/>
            <a:r>
              <a:rPr lang="ru-RU" sz="2800" b="1" dirty="0" smtClean="0">
                <a:solidFill>
                  <a:schemeClr val="bg1"/>
                </a:solidFill>
                <a:latin typeface="Arial Black" pitchFamily="34" charset="0"/>
              </a:rPr>
              <a:t>ГОРОДСКИЕ </a:t>
            </a:r>
            <a:r>
              <a:rPr lang="ru-RU" sz="2800" b="1" dirty="0" smtClean="0">
                <a:solidFill>
                  <a:schemeClr val="bg1"/>
                </a:solidFill>
                <a:latin typeface="Arial Black" pitchFamily="34" charset="0"/>
              </a:rPr>
              <a:t>ПРИКЛЮЧЕНИЯ </a:t>
            </a:r>
            <a:r>
              <a:rPr lang="ru-RU" sz="2800" b="1" dirty="0" smtClean="0">
                <a:solidFill>
                  <a:schemeClr val="bg1"/>
                </a:solidFill>
                <a:latin typeface="Arial Black" pitchFamily="34" charset="0"/>
              </a:rPr>
              <a:t>МАКАУ</a:t>
            </a:r>
            <a:endParaRPr lang="fr-FR" sz="28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2043" y="116632"/>
            <a:ext cx="6619120" cy="553998"/>
          </a:xfrm>
          <a:prstGeom prst="rect">
            <a:avLst/>
          </a:prstGeom>
        </p:spPr>
        <p:txBody>
          <a:bodyPr wrap="none">
            <a:spAutoFit/>
          </a:bodyPr>
          <a:lstStyle/>
          <a:p>
            <a:pPr algn="ctr"/>
            <a:r>
              <a:rPr lang="ru-RU" sz="3000" b="1" dirty="0" smtClean="0">
                <a:solidFill>
                  <a:schemeClr val="bg1"/>
                </a:solidFill>
                <a:latin typeface="Arial Black" pitchFamily="34" charset="0"/>
              </a:rPr>
              <a:t>ГОРОДСКИЕ ПРИКЛЮЧЕНИЯ</a:t>
            </a:r>
            <a:endParaRPr lang="fr-FR" sz="3000" b="1" dirty="0">
              <a:solidFill>
                <a:schemeClr val="bg1"/>
              </a:solidFill>
              <a:latin typeface="Arial Black"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0" y="1268759"/>
            <a:ext cx="9144000" cy="56113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628800"/>
            <a:ext cx="8892480" cy="954107"/>
          </a:xfrm>
          <a:prstGeom prst="rect">
            <a:avLst/>
          </a:prstGeom>
        </p:spPr>
        <p:txBody>
          <a:bodyPr wrap="square">
            <a:spAutoFit/>
          </a:bodyPr>
          <a:lstStyle/>
          <a:p>
            <a:r>
              <a:rPr lang="ru-RU" sz="2800" b="1" dirty="0" smtClean="0">
                <a:latin typeface="Arial Black" pitchFamily="34" charset="0"/>
              </a:rPr>
              <a:t>Два основных сегмента для двух основных типов активности: </a:t>
            </a:r>
            <a:r>
              <a:rPr lang="fr-FR" sz="2800" b="1" dirty="0" smtClean="0">
                <a:latin typeface="Arial Black" pitchFamily="34" charset="0"/>
              </a:rPr>
              <a:t> </a:t>
            </a:r>
            <a:endParaRPr lang="fr-FR" sz="2800" b="1" dirty="0">
              <a:latin typeface="Arial Black" pitchFamily="34" charset="0"/>
            </a:endParaRPr>
          </a:p>
        </p:txBody>
      </p:sp>
      <p:graphicFrame>
        <p:nvGraphicFramePr>
          <p:cNvPr id="8" name="Tableau 7"/>
          <p:cNvGraphicFramePr>
            <a:graphicFrameLocks noGrp="1"/>
          </p:cNvGraphicFramePr>
          <p:nvPr>
            <p:extLst>
              <p:ext uri="{D42A27DB-BD31-4B8C-83A1-F6EECF244321}">
                <p14:modId xmlns:p14="http://schemas.microsoft.com/office/powerpoint/2010/main" val="263694258"/>
              </p:ext>
            </p:extLst>
          </p:nvPr>
        </p:nvGraphicFramePr>
        <p:xfrm>
          <a:off x="251520" y="2492896"/>
          <a:ext cx="8677553" cy="4115821"/>
        </p:xfrm>
        <a:graphic>
          <a:graphicData uri="http://schemas.openxmlformats.org/drawingml/2006/table">
            <a:tbl>
              <a:tblPr firstRow="1" bandRow="1">
                <a:tableStyleId>{5C22544A-7EE6-4342-B048-85BDC9FD1C3A}</a:tableStyleId>
              </a:tblPr>
              <a:tblGrid>
                <a:gridCol w="4176465"/>
                <a:gridCol w="2454300"/>
                <a:gridCol w="2046788"/>
              </a:tblGrid>
              <a:tr h="692116">
                <a:tc>
                  <a:txBody>
                    <a:bodyPr/>
                    <a:lstStyle/>
                    <a:p>
                      <a:pPr algn="l"/>
                      <a:r>
                        <a:rPr lang="ru-RU" dirty="0" smtClean="0"/>
                        <a:t>Сегменты </a:t>
                      </a:r>
                      <a:r>
                        <a:rPr lang="fr-FR" dirty="0" smtClean="0"/>
                        <a:t>/</a:t>
                      </a:r>
                      <a:r>
                        <a:rPr lang="ru-RU" baseline="0" dirty="0" smtClean="0"/>
                        <a:t> Типы активности</a:t>
                      </a:r>
                      <a:endParaRPr lang="fr-FR" dirty="0"/>
                    </a:p>
                  </a:txBody>
                  <a:tcPr/>
                </a:tc>
                <a:tc>
                  <a:txBody>
                    <a:bodyPr/>
                    <a:lstStyle/>
                    <a:p>
                      <a:pPr algn="ctr"/>
                      <a:r>
                        <a:rPr lang="ru-RU" dirty="0" smtClean="0"/>
                        <a:t>На открытом воздухе</a:t>
                      </a:r>
                      <a:endParaRPr lang="fr-FR" dirty="0"/>
                    </a:p>
                  </a:txBody>
                  <a:tcPr/>
                </a:tc>
                <a:tc>
                  <a:txBody>
                    <a:bodyPr/>
                    <a:lstStyle/>
                    <a:p>
                      <a:pPr algn="ctr"/>
                      <a:r>
                        <a:rPr lang="ru-RU" dirty="0" smtClean="0"/>
                        <a:t>Внутри</a:t>
                      </a:r>
                      <a:r>
                        <a:rPr lang="ru-RU" baseline="0" dirty="0" smtClean="0"/>
                        <a:t> помещений</a:t>
                      </a:r>
                      <a:endParaRPr lang="fr-FR" dirty="0"/>
                    </a:p>
                  </a:txBody>
                  <a:tcPr/>
                </a:tc>
              </a:tr>
              <a:tr h="12853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latin typeface="Arial Black" pitchFamily="34" charset="0"/>
                        </a:rPr>
                        <a:t>Захватывающие оздоровительные  приключения на высоте</a:t>
                      </a:r>
                      <a:endParaRPr lang="fr-FR" b="1" dirty="0" smtClean="0">
                        <a:latin typeface="Arial Black" pitchFamily="34" charset="0"/>
                      </a:endParaRPr>
                    </a:p>
                    <a:p>
                      <a:pPr algn="l"/>
                      <a:endParaRPr lang="fr-FR" dirty="0"/>
                    </a:p>
                  </a:txBody>
                  <a:tcPr/>
                </a:tc>
                <a:tc>
                  <a:txBody>
                    <a:bodyPr/>
                    <a:lstStyle/>
                    <a:p>
                      <a:r>
                        <a:rPr lang="ru-RU" dirty="0" err="1" smtClean="0"/>
                        <a:t>Виа</a:t>
                      </a:r>
                      <a:r>
                        <a:rPr lang="ru-RU" dirty="0" smtClean="0"/>
                        <a:t> Феррата</a:t>
                      </a:r>
                      <a:r>
                        <a:rPr lang="fr-FR" dirty="0" smtClean="0"/>
                        <a:t>, </a:t>
                      </a:r>
                      <a:r>
                        <a:rPr lang="ru-RU" dirty="0" smtClean="0"/>
                        <a:t>Школа альпинизма</a:t>
                      </a:r>
                      <a:r>
                        <a:rPr lang="fr-FR" dirty="0" smtClean="0"/>
                        <a:t>,   </a:t>
                      </a:r>
                      <a:r>
                        <a:rPr lang="ru-RU" dirty="0" smtClean="0"/>
                        <a:t>Тросовые переходы</a:t>
                      </a:r>
                      <a:r>
                        <a:rPr lang="fr-FR" dirty="0" smtClean="0"/>
                        <a:t>, </a:t>
                      </a:r>
                      <a:r>
                        <a:rPr lang="ru-RU" dirty="0" smtClean="0"/>
                        <a:t>Мосты</a:t>
                      </a:r>
                      <a:endParaRPr lang="fr-FR" dirty="0"/>
                    </a:p>
                  </a:txBody>
                  <a:tcPr/>
                </a:tc>
                <a:tc>
                  <a:txBody>
                    <a:bodyPr/>
                    <a:lstStyle/>
                    <a:p>
                      <a:r>
                        <a:rPr lang="ru-RU" dirty="0" err="1" smtClean="0"/>
                        <a:t>Коезио</a:t>
                      </a:r>
                      <a:r>
                        <a:rPr lang="fr-FR" dirty="0" smtClean="0"/>
                        <a:t>,</a:t>
                      </a:r>
                      <a:r>
                        <a:rPr lang="ru-RU" dirty="0" smtClean="0"/>
                        <a:t> Стена для скалолазания,</a:t>
                      </a:r>
                      <a:r>
                        <a:rPr lang="ru-RU" baseline="0" dirty="0" smtClean="0"/>
                        <a:t> Городские приключения</a:t>
                      </a:r>
                      <a:endParaRPr lang="fr-FR" dirty="0"/>
                    </a:p>
                  </a:txBody>
                  <a:tcPr/>
                </a:tc>
              </a:tr>
              <a:tr h="400988">
                <a:tc>
                  <a:txBody>
                    <a:bodyPr/>
                    <a:lstStyle/>
                    <a:p>
                      <a:endParaRPr lang="fr-FR" dirty="0"/>
                    </a:p>
                  </a:txBody>
                  <a:tcPr/>
                </a:tc>
                <a:tc>
                  <a:txBody>
                    <a:bodyPr/>
                    <a:lstStyle/>
                    <a:p>
                      <a:r>
                        <a:rPr lang="ru-RU" dirty="0" err="1" smtClean="0"/>
                        <a:t>Зиплайн</a:t>
                      </a:r>
                      <a:endParaRPr lang="fr-FR" dirty="0"/>
                    </a:p>
                  </a:txBody>
                  <a:tcPr/>
                </a:tc>
                <a:tc>
                  <a:txBody>
                    <a:bodyPr/>
                    <a:lstStyle/>
                    <a:p>
                      <a:r>
                        <a:rPr lang="ru-RU" dirty="0" err="1" smtClean="0"/>
                        <a:t>Зиплайн</a:t>
                      </a:r>
                      <a:endParaRPr lang="fr-FR" dirty="0"/>
                    </a:p>
                  </a:txBody>
                  <a:tcPr/>
                </a:tc>
              </a:tr>
              <a:tr h="1581979">
                <a:tc>
                  <a:txBody>
                    <a:bodyPr/>
                    <a:lstStyle/>
                    <a:p>
                      <a:pPr algn="l"/>
                      <a:r>
                        <a:rPr lang="ru-RU" b="1" dirty="0" smtClean="0">
                          <a:latin typeface="Arial Black" pitchFamily="34" charset="0"/>
                        </a:rPr>
                        <a:t>Оборудование, устанавливаемое на склонах или на снегу.</a:t>
                      </a:r>
                      <a:endParaRPr lang="en-US" b="1" dirty="0" smtClean="0">
                        <a:latin typeface="Arial Black" pitchFamily="34" charset="0"/>
                      </a:endParaRPr>
                    </a:p>
                    <a:p>
                      <a:pPr algn="l"/>
                      <a:r>
                        <a:rPr lang="ru-RU" b="1" dirty="0" err="1" smtClean="0">
                          <a:latin typeface="Arial Black" pitchFamily="34" charset="0"/>
                        </a:rPr>
                        <a:t>Альпин</a:t>
                      </a:r>
                      <a:r>
                        <a:rPr lang="ru-RU" b="1" dirty="0" smtClean="0">
                          <a:latin typeface="Arial Black" pitchFamily="34" charset="0"/>
                        </a:rPr>
                        <a:t> слайд, </a:t>
                      </a:r>
                      <a:r>
                        <a:rPr lang="ru-RU" b="1" dirty="0" err="1" smtClean="0">
                          <a:latin typeface="Arial Black" pitchFamily="34" charset="0"/>
                        </a:rPr>
                        <a:t>Альпин</a:t>
                      </a:r>
                      <a:r>
                        <a:rPr lang="ru-RU" b="1" dirty="0" smtClean="0">
                          <a:latin typeface="Arial Black" pitchFamily="34" charset="0"/>
                        </a:rPr>
                        <a:t> Костер, Тюбинг … </a:t>
                      </a:r>
                      <a:endParaRPr lang="fr-FR" dirty="0"/>
                    </a:p>
                  </a:txBody>
                  <a:tcPr/>
                </a:tc>
                <a:tc>
                  <a:txBody>
                    <a:bodyPr/>
                    <a:lstStyle/>
                    <a:p>
                      <a:r>
                        <a:rPr lang="ru-RU" dirty="0" smtClean="0"/>
                        <a:t>Специализированные трассы</a:t>
                      </a:r>
                      <a:r>
                        <a:rPr lang="fr-FR" dirty="0" smtClean="0"/>
                        <a:t>, </a:t>
                      </a:r>
                      <a:r>
                        <a:rPr lang="ru-RU" dirty="0" smtClean="0"/>
                        <a:t> </a:t>
                      </a:r>
                      <a:r>
                        <a:rPr lang="ru-RU" dirty="0" err="1" smtClean="0"/>
                        <a:t>Альпин</a:t>
                      </a:r>
                      <a:r>
                        <a:rPr lang="ru-RU" dirty="0" smtClean="0"/>
                        <a:t> Костер</a:t>
                      </a:r>
                      <a:r>
                        <a:rPr lang="fr-FR" dirty="0" smtClean="0"/>
                        <a:t>, </a:t>
                      </a:r>
                      <a:r>
                        <a:rPr lang="ru-RU" dirty="0" err="1" smtClean="0"/>
                        <a:t>Альпин</a:t>
                      </a:r>
                      <a:r>
                        <a:rPr lang="ru-RU" dirty="0" smtClean="0"/>
                        <a:t> Слайд</a:t>
                      </a:r>
                      <a:r>
                        <a:rPr lang="fr-FR" baseline="0" dirty="0" smtClean="0"/>
                        <a:t>,</a:t>
                      </a:r>
                      <a:r>
                        <a:rPr lang="ru-RU" baseline="0" dirty="0" smtClean="0"/>
                        <a:t> Тюбинг</a:t>
                      </a:r>
                      <a:r>
                        <a:rPr lang="fr-FR" baseline="0" dirty="0" smtClean="0"/>
                        <a:t>,</a:t>
                      </a:r>
                      <a:r>
                        <a:rPr lang="ru-RU" baseline="0" dirty="0" smtClean="0"/>
                        <a:t> Трассы для спуска на специальных</a:t>
                      </a:r>
                      <a:r>
                        <a:rPr lang="fr-FR" baseline="0" dirty="0" smtClean="0"/>
                        <a:t> </a:t>
                      </a:r>
                      <a:r>
                        <a:rPr lang="ru-RU" baseline="0" dirty="0" smtClean="0"/>
                        <a:t>скутерах и картах </a:t>
                      </a:r>
                      <a:endParaRPr lang="fr-FR" dirty="0"/>
                    </a:p>
                  </a:txBody>
                  <a:tcPr/>
                </a:tc>
                <a:tc>
                  <a:txBody>
                    <a:bodyPr/>
                    <a:lstStyle/>
                    <a:p>
                      <a:r>
                        <a:rPr lang="ru-RU" dirty="0" smtClean="0"/>
                        <a:t>Снежный купол</a:t>
                      </a:r>
                      <a:endParaRPr lang="fr-FR" dirty="0"/>
                    </a:p>
                  </a:txBody>
                  <a:tcPr/>
                </a:tc>
              </a:tr>
            </a:tbl>
          </a:graphicData>
        </a:graphic>
      </p:graphicFrame>
      <p:sp>
        <p:nvSpPr>
          <p:cNvPr id="7" name="Rectangle 8"/>
          <p:cNvSpPr/>
          <p:nvPr/>
        </p:nvSpPr>
        <p:spPr>
          <a:xfrm>
            <a:off x="179512" y="116631"/>
            <a:ext cx="6564618" cy="1015663"/>
          </a:xfrm>
          <a:prstGeom prst="rect">
            <a:avLst/>
          </a:prstGeom>
        </p:spPr>
        <p:txBody>
          <a:bodyPr wrap="none">
            <a:spAutoFit/>
          </a:bodyPr>
          <a:lstStyle/>
          <a:p>
            <a:pPr algn="ctr"/>
            <a:r>
              <a:rPr lang="ru-RU" sz="3000" dirty="0" smtClean="0">
                <a:solidFill>
                  <a:schemeClr val="bg1"/>
                </a:solidFill>
                <a:latin typeface="Arial Black" pitchFamily="34" charset="0"/>
              </a:rPr>
              <a:t>Мир безопасного получения </a:t>
            </a:r>
          </a:p>
          <a:p>
            <a:pPr algn="ctr"/>
            <a:r>
              <a:rPr lang="ru-RU" sz="3000" dirty="0" smtClean="0">
                <a:solidFill>
                  <a:schemeClr val="bg1"/>
                </a:solidFill>
                <a:latin typeface="Arial Black" pitchFamily="34" charset="0"/>
              </a:rPr>
              <a:t>острых ощущений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Macao...JPG"/>
          <p:cNvPicPr>
            <a:picLocks noChangeAspect="1"/>
          </p:cNvPicPr>
          <p:nvPr/>
        </p:nvPicPr>
        <p:blipFill>
          <a:blip r:embed="rId2" cstate="print"/>
          <a:stretch>
            <a:fillRect/>
          </a:stretch>
        </p:blipFill>
        <p:spPr>
          <a:xfrm>
            <a:off x="0" y="1268760"/>
            <a:ext cx="9144000" cy="5589240"/>
          </a:xfrm>
          <a:prstGeom prst="rect">
            <a:avLst/>
          </a:prstGeom>
        </p:spPr>
      </p:pic>
      <p:sp>
        <p:nvSpPr>
          <p:cNvPr id="4" name="Rectangle 8"/>
          <p:cNvSpPr/>
          <p:nvPr/>
        </p:nvSpPr>
        <p:spPr>
          <a:xfrm>
            <a:off x="182043" y="116632"/>
            <a:ext cx="6619120" cy="553998"/>
          </a:xfrm>
          <a:prstGeom prst="rect">
            <a:avLst/>
          </a:prstGeom>
        </p:spPr>
        <p:txBody>
          <a:bodyPr wrap="none">
            <a:spAutoFit/>
          </a:bodyPr>
          <a:lstStyle/>
          <a:p>
            <a:pPr algn="ctr"/>
            <a:r>
              <a:rPr lang="ru-RU" sz="3000" b="1" dirty="0" smtClean="0">
                <a:solidFill>
                  <a:schemeClr val="bg1"/>
                </a:solidFill>
                <a:latin typeface="Arial Black" pitchFamily="34" charset="0"/>
              </a:rPr>
              <a:t>ГОРОДСКИЕ ПРИКЛЮЧЕНИЯ</a:t>
            </a:r>
            <a:endParaRPr lang="fr-FR" sz="3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0" y="2636912"/>
            <a:ext cx="4572000" cy="4221088"/>
          </a:xfrm>
          <a:prstGeom prst="rect">
            <a:avLst/>
          </a:prstGeom>
          <a:noFill/>
          <a:ln w="9525">
            <a:noFill/>
            <a:miter lim="800000"/>
            <a:headEnd/>
            <a:tailEnd/>
          </a:ln>
        </p:spPr>
      </p:pic>
      <p:pic>
        <p:nvPicPr>
          <p:cNvPr id="8" name="Picture 4" descr="http://www.prisme-sa.com/images/visuels/etab.JPG"/>
          <p:cNvPicPr>
            <a:picLocks noChangeAspect="1" noChangeArrowheads="1"/>
          </p:cNvPicPr>
          <p:nvPr/>
        </p:nvPicPr>
        <p:blipFill>
          <a:blip r:embed="rId4" cstate="print"/>
          <a:srcRect/>
          <a:stretch>
            <a:fillRect/>
          </a:stretch>
        </p:blipFill>
        <p:spPr bwMode="auto">
          <a:xfrm>
            <a:off x="4572000" y="4005064"/>
            <a:ext cx="4572000" cy="2852936"/>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4572000" y="1268760"/>
            <a:ext cx="4572000" cy="2736304"/>
          </a:xfrm>
          <a:prstGeom prst="rect">
            <a:avLst/>
          </a:prstGeom>
          <a:noFill/>
          <a:ln w="9525">
            <a:noFill/>
            <a:miter lim="800000"/>
            <a:headEnd/>
            <a:tailEnd/>
          </a:ln>
        </p:spPr>
      </p:pic>
      <p:sp>
        <p:nvSpPr>
          <p:cNvPr id="13" name="Rectangle 12"/>
          <p:cNvSpPr/>
          <p:nvPr/>
        </p:nvSpPr>
        <p:spPr>
          <a:xfrm>
            <a:off x="395536" y="260648"/>
            <a:ext cx="5321457" cy="553998"/>
          </a:xfrm>
          <a:prstGeom prst="rect">
            <a:avLst/>
          </a:prstGeom>
        </p:spPr>
        <p:txBody>
          <a:bodyPr wrap="none">
            <a:spAutoFit/>
          </a:bodyPr>
          <a:lstStyle/>
          <a:p>
            <a:r>
              <a:rPr lang="fr-FR" sz="3000" b="1" dirty="0" smtClean="0">
                <a:solidFill>
                  <a:schemeClr val="bg1"/>
                </a:solidFill>
                <a:latin typeface="Arial Black" pitchFamily="34" charset="0"/>
                <a:hlinkClick r:id="rId6"/>
              </a:rPr>
              <a:t>http://www.tech-fun.com</a:t>
            </a:r>
            <a:endParaRPr lang="fr-FR" sz="3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Via Ferrata  (19).JPG"/>
          <p:cNvPicPr>
            <a:picLocks noChangeAspect="1"/>
          </p:cNvPicPr>
          <p:nvPr/>
        </p:nvPicPr>
        <p:blipFill>
          <a:blip r:embed="rId3" cstate="print"/>
          <a:stretch>
            <a:fillRect/>
          </a:stretch>
        </p:blipFill>
        <p:spPr>
          <a:xfrm>
            <a:off x="0" y="1196752"/>
            <a:ext cx="9144000" cy="5661248"/>
          </a:xfrm>
          <a:prstGeom prst="rect">
            <a:avLst/>
          </a:prstGeom>
        </p:spPr>
      </p:pic>
      <p:sp>
        <p:nvSpPr>
          <p:cNvPr id="8" name="Rectangle 33"/>
          <p:cNvSpPr>
            <a:spLocks noChangeArrowheads="1"/>
          </p:cNvSpPr>
          <p:nvPr/>
        </p:nvSpPr>
        <p:spPr bwMode="auto">
          <a:xfrm>
            <a:off x="539552" y="1484784"/>
            <a:ext cx="8424936" cy="4801314"/>
          </a:xfrm>
          <a:prstGeom prst="rect">
            <a:avLst/>
          </a:prstGeom>
          <a:noFill/>
          <a:ln w="9525">
            <a:noFill/>
            <a:miter lim="800000"/>
            <a:headEnd/>
            <a:tailEnd/>
          </a:ln>
        </p:spPr>
        <p:txBody>
          <a:bodyPr wrap="square">
            <a:spAutoFit/>
          </a:bodyPr>
          <a:lstStyle/>
          <a:p>
            <a:pPr>
              <a:buFontTx/>
              <a:buChar char="-"/>
            </a:pPr>
            <a:r>
              <a:rPr lang="fr-FR" b="1" dirty="0" smtClean="0">
                <a:solidFill>
                  <a:schemeClr val="bg1"/>
                </a:solidFill>
                <a:latin typeface="Arial Black" pitchFamily="34" charset="0"/>
              </a:rPr>
              <a:t> </a:t>
            </a:r>
            <a:r>
              <a:rPr lang="ru-RU" b="1" dirty="0" smtClean="0">
                <a:solidFill>
                  <a:schemeClr val="bg1"/>
                </a:solidFill>
                <a:latin typeface="Arial Black" pitchFamily="34" charset="0"/>
              </a:rPr>
              <a:t>Создание условий, чтобы клиенты возвращались снова и снова, что существенно увеличивает доходы</a:t>
            </a:r>
          </a:p>
          <a:p>
            <a:endParaRPr lang="ru-RU" b="1" dirty="0">
              <a:solidFill>
                <a:schemeClr val="bg1"/>
              </a:solidFill>
              <a:latin typeface="Arial Black" pitchFamily="34" charset="0"/>
            </a:endParaRPr>
          </a:p>
          <a:p>
            <a:r>
              <a:rPr lang="ru-RU" dirty="0" smtClean="0">
                <a:solidFill>
                  <a:schemeClr val="bg1"/>
                </a:solidFill>
                <a:latin typeface="Arial Black" pitchFamily="34" charset="0"/>
              </a:rPr>
              <a:t>- </a:t>
            </a:r>
            <a:r>
              <a:rPr lang="en-US" dirty="0" smtClean="0">
                <a:solidFill>
                  <a:schemeClr val="bg1"/>
                </a:solidFill>
                <a:latin typeface="Arial Black" pitchFamily="34" charset="0"/>
              </a:rPr>
              <a:t>5 </a:t>
            </a:r>
            <a:r>
              <a:rPr lang="ru-RU" dirty="0" smtClean="0">
                <a:solidFill>
                  <a:schemeClr val="bg1"/>
                </a:solidFill>
                <a:latin typeface="Arial Black" pitchFamily="34" charset="0"/>
              </a:rPr>
              <a:t>основных трендов которые мы развиваем в индустрии летнего отдыха</a:t>
            </a:r>
            <a:endParaRPr lang="en-US" dirty="0" smtClean="0">
              <a:solidFill>
                <a:schemeClr val="bg1"/>
              </a:solidFill>
              <a:latin typeface="Arial Black" pitchFamily="34" charset="0"/>
            </a:endParaRPr>
          </a:p>
          <a:p>
            <a:pPr>
              <a:buFontTx/>
              <a:buChar char="-"/>
            </a:pPr>
            <a:endParaRPr lang="en-US" dirty="0" smtClean="0">
              <a:solidFill>
                <a:srgbClr val="FFFF00"/>
              </a:solidFill>
              <a:latin typeface="Arial Black" pitchFamily="34" charset="0"/>
            </a:endParaRPr>
          </a:p>
          <a:p>
            <a:r>
              <a:rPr lang="ru-RU" b="1" dirty="0" smtClean="0">
                <a:solidFill>
                  <a:srgbClr val="FFFF00"/>
                </a:solidFill>
                <a:latin typeface="Arial Black" pitchFamily="34" charset="0"/>
                <a:cs typeface="Arial" charset="0"/>
              </a:rPr>
              <a:t>ЭНЕРГИЧНОСТЬ</a:t>
            </a:r>
            <a:r>
              <a:rPr lang="en-US" b="1" dirty="0" smtClean="0">
                <a:solidFill>
                  <a:srgbClr val="FFFF00"/>
                </a:solidFill>
                <a:latin typeface="Arial Black" pitchFamily="34" charset="0"/>
                <a:cs typeface="Arial" charset="0"/>
              </a:rPr>
              <a:t>  /  </a:t>
            </a:r>
            <a:r>
              <a:rPr lang="ru-RU" b="1" dirty="0" smtClean="0">
                <a:solidFill>
                  <a:srgbClr val="FFFF00"/>
                </a:solidFill>
                <a:latin typeface="Arial Black" pitchFamily="34" charset="0"/>
                <a:cs typeface="Arial" charset="0"/>
              </a:rPr>
              <a:t>НОВЫЕ ОТКРЫТИЯ</a:t>
            </a:r>
            <a:r>
              <a:rPr lang="en-US" b="1" dirty="0" smtClean="0">
                <a:solidFill>
                  <a:srgbClr val="FFFF00"/>
                </a:solidFill>
                <a:latin typeface="Arial Black" pitchFamily="34" charset="0"/>
                <a:cs typeface="Arial" charset="0"/>
              </a:rPr>
              <a:t>  /  </a:t>
            </a:r>
            <a:r>
              <a:rPr lang="ru-RU" b="1" dirty="0" smtClean="0">
                <a:solidFill>
                  <a:srgbClr val="FFFF00"/>
                </a:solidFill>
                <a:latin typeface="Arial Black" pitchFamily="34" charset="0"/>
                <a:cs typeface="Arial" charset="0"/>
              </a:rPr>
              <a:t>СВОБОДА</a:t>
            </a:r>
            <a:r>
              <a:rPr lang="en-US" b="1" dirty="0" smtClean="0">
                <a:solidFill>
                  <a:srgbClr val="FFFF00"/>
                </a:solidFill>
                <a:latin typeface="Arial Black" pitchFamily="34" charset="0"/>
                <a:cs typeface="Arial" charset="0"/>
              </a:rPr>
              <a:t>  /  </a:t>
            </a:r>
            <a:endParaRPr lang="ru-RU" b="1" dirty="0" smtClean="0">
              <a:solidFill>
                <a:srgbClr val="FFFF00"/>
              </a:solidFill>
              <a:latin typeface="Arial Black" pitchFamily="34" charset="0"/>
              <a:cs typeface="Arial" charset="0"/>
            </a:endParaRPr>
          </a:p>
          <a:p>
            <a:r>
              <a:rPr lang="ru-RU" b="1" dirty="0" smtClean="0">
                <a:solidFill>
                  <a:srgbClr val="FFFF00"/>
                </a:solidFill>
                <a:latin typeface="Arial Black" pitchFamily="34" charset="0"/>
                <a:cs typeface="Arial" charset="0"/>
              </a:rPr>
              <a:t>ОСТРЫЕ ОЩУЩЕНИЯ</a:t>
            </a:r>
            <a:r>
              <a:rPr lang="en-US" b="1" dirty="0" smtClean="0">
                <a:solidFill>
                  <a:srgbClr val="FFFF00"/>
                </a:solidFill>
                <a:latin typeface="Arial Black" pitchFamily="34" charset="0"/>
                <a:cs typeface="Arial" charset="0"/>
              </a:rPr>
              <a:t>  /  </a:t>
            </a:r>
            <a:r>
              <a:rPr lang="ru-RU" b="1" dirty="0" smtClean="0">
                <a:solidFill>
                  <a:srgbClr val="FFFF00"/>
                </a:solidFill>
                <a:latin typeface="Arial Black" pitchFamily="34" charset="0"/>
                <a:cs typeface="Arial" charset="0"/>
              </a:rPr>
              <a:t>БЕЗОПАСНОСТЬ</a:t>
            </a:r>
            <a:endParaRPr lang="en-US" b="1" dirty="0" smtClean="0">
              <a:solidFill>
                <a:srgbClr val="FFFF00"/>
              </a:solidFill>
              <a:latin typeface="Arial Black" pitchFamily="34" charset="0"/>
              <a:cs typeface="Arial" charset="0"/>
            </a:endParaRPr>
          </a:p>
          <a:p>
            <a:pPr lvl="1">
              <a:buFontTx/>
              <a:buChar char="-"/>
            </a:pPr>
            <a:endParaRPr lang="fr-FR" b="1" dirty="0" smtClean="0">
              <a:solidFill>
                <a:schemeClr val="bg1"/>
              </a:solidFill>
              <a:latin typeface="Arial Black" pitchFamily="34" charset="0"/>
            </a:endParaRPr>
          </a:p>
          <a:p>
            <a:pPr lvl="6"/>
            <a:r>
              <a:rPr lang="en-US" dirty="0" smtClean="0">
                <a:solidFill>
                  <a:schemeClr val="bg1"/>
                </a:solidFill>
                <a:latin typeface="Arial Black" pitchFamily="34" charset="0"/>
              </a:rPr>
              <a:t>- </a:t>
            </a:r>
            <a:r>
              <a:rPr lang="ru-RU" dirty="0" smtClean="0">
                <a:solidFill>
                  <a:schemeClr val="bg1"/>
                </a:solidFill>
                <a:latin typeface="Arial Black" pitchFamily="34" charset="0"/>
              </a:rPr>
              <a:t>Обучение </a:t>
            </a:r>
            <a:r>
              <a:rPr lang="en-US" dirty="0" smtClean="0">
                <a:solidFill>
                  <a:schemeClr val="bg1"/>
                </a:solidFill>
                <a:latin typeface="Arial Black" pitchFamily="34" charset="0"/>
              </a:rPr>
              <a:t> -  </a:t>
            </a:r>
            <a:r>
              <a:rPr lang="ru-RU" dirty="0" smtClean="0">
                <a:solidFill>
                  <a:schemeClr val="bg1"/>
                </a:solidFill>
                <a:latin typeface="Arial Black" pitchFamily="34" charset="0"/>
              </a:rPr>
              <a:t>способствует развитию</a:t>
            </a:r>
            <a:endParaRPr lang="en-US" dirty="0" smtClean="0">
              <a:solidFill>
                <a:schemeClr val="bg1"/>
              </a:solidFill>
              <a:latin typeface="Arial Black" pitchFamily="34" charset="0"/>
            </a:endParaRPr>
          </a:p>
          <a:p>
            <a:pPr>
              <a:buFontTx/>
              <a:buChar char="-"/>
            </a:pPr>
            <a:endParaRPr lang="en-US" dirty="0" smtClean="0">
              <a:solidFill>
                <a:schemeClr val="bg1"/>
              </a:solidFill>
              <a:latin typeface="Arial Black" pitchFamily="34" charset="0"/>
            </a:endParaRPr>
          </a:p>
          <a:p>
            <a:pPr lvl="6">
              <a:buFontTx/>
              <a:buChar char="-"/>
            </a:pPr>
            <a:r>
              <a:rPr lang="en-US" dirty="0" smtClean="0">
                <a:solidFill>
                  <a:schemeClr val="bg1"/>
                </a:solidFill>
                <a:latin typeface="Arial Black" pitchFamily="34" charset="0"/>
              </a:rPr>
              <a:t> </a:t>
            </a:r>
            <a:r>
              <a:rPr lang="ru-RU" dirty="0" smtClean="0">
                <a:solidFill>
                  <a:schemeClr val="bg1"/>
                </a:solidFill>
                <a:latin typeface="Arial Black" pitchFamily="34" charset="0"/>
              </a:rPr>
              <a:t>Дружба</a:t>
            </a:r>
            <a:r>
              <a:rPr lang="en-US" dirty="0" smtClean="0">
                <a:solidFill>
                  <a:schemeClr val="bg1"/>
                </a:solidFill>
                <a:latin typeface="Arial Black" pitchFamily="34" charset="0"/>
              </a:rPr>
              <a:t>, </a:t>
            </a:r>
            <a:r>
              <a:rPr lang="ru-RU" dirty="0" smtClean="0">
                <a:solidFill>
                  <a:schemeClr val="bg1"/>
                </a:solidFill>
                <a:latin typeface="Arial Black" pitchFamily="34" charset="0"/>
              </a:rPr>
              <a:t>семейный отдых</a:t>
            </a:r>
            <a:r>
              <a:rPr lang="en-US" dirty="0" smtClean="0">
                <a:solidFill>
                  <a:schemeClr val="bg1"/>
                </a:solidFill>
                <a:latin typeface="Arial Black" pitchFamily="34" charset="0"/>
              </a:rPr>
              <a:t> –</a:t>
            </a:r>
            <a:r>
              <a:rPr lang="ru-RU" dirty="0" smtClean="0">
                <a:solidFill>
                  <a:schemeClr val="bg1"/>
                </a:solidFill>
                <a:latin typeface="Arial Black" pitchFamily="34" charset="0"/>
              </a:rPr>
              <a:t> единение с детьми</a:t>
            </a:r>
            <a:endParaRPr lang="en-US" dirty="0" smtClean="0">
              <a:solidFill>
                <a:schemeClr val="bg1"/>
              </a:solidFill>
              <a:latin typeface="Arial Black" pitchFamily="34" charset="0"/>
            </a:endParaRPr>
          </a:p>
          <a:p>
            <a:pPr>
              <a:buFontTx/>
              <a:buChar char="-"/>
            </a:pPr>
            <a:endParaRPr lang="en-US" dirty="0" smtClean="0">
              <a:solidFill>
                <a:schemeClr val="bg1"/>
              </a:solidFill>
              <a:latin typeface="Arial Black" pitchFamily="34" charset="0"/>
            </a:endParaRPr>
          </a:p>
          <a:p>
            <a:pPr lvl="6">
              <a:buFontTx/>
              <a:buChar char="-"/>
            </a:pPr>
            <a:r>
              <a:rPr lang="en-US" dirty="0" smtClean="0">
                <a:solidFill>
                  <a:schemeClr val="bg1"/>
                </a:solidFill>
                <a:latin typeface="Arial Black" pitchFamily="34" charset="0"/>
              </a:rPr>
              <a:t> </a:t>
            </a:r>
            <a:r>
              <a:rPr lang="ru-RU" dirty="0" smtClean="0">
                <a:solidFill>
                  <a:schemeClr val="bg1"/>
                </a:solidFill>
                <a:latin typeface="Arial Black" pitchFamily="34" charset="0"/>
              </a:rPr>
              <a:t>Испытание</a:t>
            </a:r>
            <a:r>
              <a:rPr lang="en-US" dirty="0" smtClean="0">
                <a:solidFill>
                  <a:schemeClr val="bg1"/>
                </a:solidFill>
                <a:latin typeface="Arial Black" pitchFamily="34" charset="0"/>
              </a:rPr>
              <a:t>  - </a:t>
            </a:r>
            <a:r>
              <a:rPr lang="ru-RU" dirty="0" smtClean="0">
                <a:solidFill>
                  <a:schemeClr val="bg1"/>
                </a:solidFill>
                <a:latin typeface="Arial Black" pitchFamily="34" charset="0"/>
              </a:rPr>
              <a:t>преодоление себя</a:t>
            </a:r>
            <a:endParaRPr lang="en-US" dirty="0" smtClean="0">
              <a:solidFill>
                <a:schemeClr val="bg1"/>
              </a:solidFill>
              <a:latin typeface="Arial Black" pitchFamily="34" charset="0"/>
            </a:endParaRPr>
          </a:p>
          <a:p>
            <a:pPr>
              <a:buFontTx/>
              <a:buChar char="-"/>
            </a:pPr>
            <a:endParaRPr lang="en-US" dirty="0" smtClean="0">
              <a:solidFill>
                <a:schemeClr val="bg1"/>
              </a:solidFill>
              <a:latin typeface="Arial Black" pitchFamily="34" charset="0"/>
            </a:endParaRPr>
          </a:p>
          <a:p>
            <a:pPr lvl="6">
              <a:buFontTx/>
              <a:buChar char="-"/>
            </a:pPr>
            <a:r>
              <a:rPr lang="en-US" dirty="0" smtClean="0">
                <a:solidFill>
                  <a:schemeClr val="bg1"/>
                </a:solidFill>
                <a:latin typeface="Arial Black" pitchFamily="34" charset="0"/>
              </a:rPr>
              <a:t> </a:t>
            </a:r>
            <a:r>
              <a:rPr lang="ru-RU" dirty="0" smtClean="0">
                <a:solidFill>
                  <a:schemeClr val="bg1"/>
                </a:solidFill>
                <a:latin typeface="Arial Black" pitchFamily="34" charset="0"/>
              </a:rPr>
              <a:t>Игровой стиль</a:t>
            </a:r>
            <a:endParaRPr lang="fr-FR" b="1" dirty="0">
              <a:latin typeface="Arial Black" pitchFamily="34" charset="0"/>
            </a:endParaRPr>
          </a:p>
        </p:txBody>
      </p:sp>
      <p:sp>
        <p:nvSpPr>
          <p:cNvPr id="6" name="Rectangle 8"/>
          <p:cNvSpPr/>
          <p:nvPr/>
        </p:nvSpPr>
        <p:spPr>
          <a:xfrm>
            <a:off x="179512" y="116632"/>
            <a:ext cx="6564618" cy="1015663"/>
          </a:xfrm>
          <a:prstGeom prst="rect">
            <a:avLst/>
          </a:prstGeom>
        </p:spPr>
        <p:txBody>
          <a:bodyPr wrap="none">
            <a:spAutoFit/>
          </a:bodyPr>
          <a:lstStyle/>
          <a:p>
            <a:pPr algn="ctr"/>
            <a:r>
              <a:rPr lang="ru-RU" sz="3000" dirty="0" smtClean="0">
                <a:solidFill>
                  <a:schemeClr val="bg1"/>
                </a:solidFill>
                <a:latin typeface="Arial Black" pitchFamily="34" charset="0"/>
              </a:rPr>
              <a:t>Мир безопасного получения </a:t>
            </a:r>
          </a:p>
          <a:p>
            <a:pPr algn="ctr"/>
            <a:r>
              <a:rPr lang="ru-RU" sz="3000" dirty="0" smtClean="0">
                <a:solidFill>
                  <a:schemeClr val="bg1"/>
                </a:solidFill>
                <a:latin typeface="Arial Black" pitchFamily="34" charset="0"/>
              </a:rPr>
              <a:t>острых ощущений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7504" y="404664"/>
            <a:ext cx="3895618" cy="553998"/>
          </a:xfrm>
          <a:prstGeom prst="rect">
            <a:avLst/>
          </a:prstGeom>
        </p:spPr>
        <p:txBody>
          <a:bodyPr wrap="none">
            <a:spAutoFit/>
          </a:bodyPr>
          <a:lstStyle/>
          <a:p>
            <a:pPr algn="ctr"/>
            <a:r>
              <a:rPr lang="ru-RU" sz="3000" b="1" dirty="0" smtClean="0">
                <a:solidFill>
                  <a:schemeClr val="bg1"/>
                </a:solidFill>
                <a:latin typeface="Arial Black" pitchFamily="34" charset="0"/>
              </a:rPr>
              <a:t>Стадия изучения</a:t>
            </a:r>
            <a:endParaRPr lang="fr-FR" sz="3000" b="1" dirty="0">
              <a:solidFill>
                <a:schemeClr val="bg1"/>
              </a:solidFill>
              <a:latin typeface="Arial Black" pitchFamily="34" charset="0"/>
            </a:endParaRPr>
          </a:p>
        </p:txBody>
      </p:sp>
      <p:sp>
        <p:nvSpPr>
          <p:cNvPr id="15" name="Rectangle 1"/>
          <p:cNvSpPr>
            <a:spLocks noChangeArrowheads="1"/>
          </p:cNvSpPr>
          <p:nvPr/>
        </p:nvSpPr>
        <p:spPr bwMode="auto">
          <a:xfrm>
            <a:off x="179512" y="1562299"/>
            <a:ext cx="7993062" cy="3693319"/>
          </a:xfrm>
          <a:prstGeom prst="rect">
            <a:avLst/>
          </a:prstGeom>
          <a:noFill/>
          <a:ln w="9525">
            <a:noFill/>
            <a:miter lim="800000"/>
            <a:headEnd/>
            <a:tailEnd/>
          </a:ln>
          <a:effectLst/>
        </p:spPr>
        <p:txBody>
          <a:bodyPr anchor="ctr">
            <a:spAutoFit/>
          </a:bodyPr>
          <a:lstStyle/>
          <a:p>
            <a:pPr algn="just" eaLnBrk="0" hangingPunct="0">
              <a:defRPr/>
            </a:pPr>
            <a:r>
              <a:rPr lang="ru-RU" b="1" dirty="0" smtClean="0">
                <a:latin typeface="Arial Black" pitchFamily="34" charset="0"/>
                <a:ea typeface="Malgun Gothic" pitchFamily="34" charset="-127"/>
                <a:cs typeface="Times New Roman" pitchFamily="18" charset="0"/>
              </a:rPr>
              <a:t>Каждый проект уникален и должен проходить через стадию изучения, в процессе которой мы отвечаем на следующие вопросы</a:t>
            </a:r>
            <a:r>
              <a:rPr lang="en-US" b="1" dirty="0" smtClean="0">
                <a:latin typeface="Arial Black" pitchFamily="34" charset="0"/>
                <a:ea typeface="Malgun Gothic" pitchFamily="34" charset="-127"/>
                <a:cs typeface="Times New Roman" pitchFamily="18" charset="0"/>
              </a:rPr>
              <a:t>:</a:t>
            </a:r>
            <a:endParaRPr lang="en-GB" b="1" dirty="0">
              <a:latin typeface="Arial Black" pitchFamily="34" charset="0"/>
              <a:ea typeface="Malgun Gothic" pitchFamily="34" charset="-127"/>
              <a:cs typeface="Times New Roman" pitchFamily="18" charset="0"/>
            </a:endParaRPr>
          </a:p>
          <a:p>
            <a:pPr algn="just" eaLnBrk="0" hangingPunct="0">
              <a:defRPr/>
            </a:pPr>
            <a:endParaRPr lang="fr-FR" b="1" dirty="0">
              <a:latin typeface="+mn-lt"/>
            </a:endParaRPr>
          </a:p>
          <a:p>
            <a:pPr algn="just" eaLnBrk="0" hangingPunct="0">
              <a:defRPr/>
            </a:pPr>
            <a:r>
              <a:rPr lang="en-GB" b="1" dirty="0" smtClean="0">
                <a:ea typeface="Malgun Gothic" pitchFamily="34" charset="-127"/>
                <a:cs typeface="Times New Roman" pitchFamily="18" charset="0"/>
              </a:rPr>
              <a:t>	-  </a:t>
            </a:r>
            <a:r>
              <a:rPr lang="ru-RU" b="1" dirty="0" smtClean="0">
                <a:ea typeface="Malgun Gothic" pitchFamily="34" charset="-127"/>
                <a:cs typeface="Times New Roman" pitchFamily="18" charset="0"/>
              </a:rPr>
              <a:t>Экономическое </a:t>
            </a:r>
            <a:r>
              <a:rPr lang="en-GB" b="1" dirty="0" smtClean="0">
                <a:ea typeface="Malgun Gothic" pitchFamily="34" charset="-127"/>
                <a:cs typeface="Times New Roman" pitchFamily="18" charset="0"/>
              </a:rPr>
              <a:t>/ </a:t>
            </a:r>
            <a:r>
              <a:rPr lang="ru-RU" b="1" dirty="0" smtClean="0">
                <a:ea typeface="Malgun Gothic" pitchFamily="34" charset="-127"/>
                <a:cs typeface="Times New Roman" pitchFamily="18" charset="0"/>
              </a:rPr>
              <a:t>общественное</a:t>
            </a:r>
            <a:r>
              <a:rPr lang="en-GB" b="1" dirty="0" smtClean="0">
                <a:ea typeface="Malgun Gothic" pitchFamily="34" charset="-127"/>
                <a:cs typeface="Times New Roman" pitchFamily="18" charset="0"/>
              </a:rPr>
              <a:t> </a:t>
            </a:r>
            <a:r>
              <a:rPr lang="ru-RU" b="1" dirty="0">
                <a:ea typeface="Malgun Gothic" pitchFamily="34" charset="-127"/>
                <a:cs typeface="Times New Roman" pitchFamily="18" charset="0"/>
              </a:rPr>
              <a:t> </a:t>
            </a:r>
            <a:r>
              <a:rPr lang="ru-RU" b="1" dirty="0" smtClean="0">
                <a:ea typeface="Malgun Gothic" pitchFamily="34" charset="-127"/>
                <a:cs typeface="Times New Roman" pitchFamily="18" charset="0"/>
              </a:rPr>
              <a:t>изучение</a:t>
            </a:r>
            <a:endParaRPr lang="fr-FR" b="1" dirty="0">
              <a:latin typeface="+mn-lt"/>
            </a:endParaRPr>
          </a:p>
          <a:p>
            <a:pPr algn="just" eaLnBrk="0" hangingPunct="0">
              <a:defRPr/>
            </a:pPr>
            <a:r>
              <a:rPr lang="en-GB" b="1" dirty="0" smtClean="0">
                <a:ea typeface="Malgun Gothic" pitchFamily="34" charset="-127"/>
                <a:cs typeface="Times New Roman" pitchFamily="18" charset="0"/>
              </a:rPr>
              <a:t>	-  </a:t>
            </a:r>
            <a:r>
              <a:rPr lang="ru-RU" b="1" dirty="0" smtClean="0">
                <a:ea typeface="Malgun Gothic" pitchFamily="34" charset="-127"/>
                <a:cs typeface="Times New Roman" pitchFamily="18" charset="0"/>
              </a:rPr>
              <a:t>Изучение особенностей окружающей среды</a:t>
            </a:r>
            <a:endParaRPr lang="fr-FR" b="1" dirty="0">
              <a:ea typeface="Malgun Gothic" pitchFamily="34" charset="-127"/>
              <a:cs typeface="Times New Roman" pitchFamily="18" charset="0"/>
            </a:endParaRPr>
          </a:p>
          <a:p>
            <a:pPr algn="just" eaLnBrk="0" hangingPunct="0">
              <a:defRPr/>
            </a:pPr>
            <a:r>
              <a:rPr lang="en-GB" b="1" dirty="0">
                <a:solidFill>
                  <a:srgbClr val="1F497D"/>
                </a:solidFill>
                <a:latin typeface="+mn-lt"/>
                <a:ea typeface="Malgun Gothic" pitchFamily="34" charset="-127"/>
                <a:cs typeface="Times New Roman" pitchFamily="18" charset="0"/>
              </a:rPr>
              <a:t>	</a:t>
            </a:r>
            <a:r>
              <a:rPr lang="en-GB" b="1" dirty="0">
                <a:latin typeface="+mn-lt"/>
                <a:ea typeface="Malgun Gothic" pitchFamily="34" charset="-127"/>
                <a:cs typeface="Times New Roman" pitchFamily="18" charset="0"/>
              </a:rPr>
              <a:t>-  </a:t>
            </a:r>
            <a:r>
              <a:rPr lang="ru-RU" b="1" dirty="0" smtClean="0">
                <a:latin typeface="+mn-lt"/>
                <a:ea typeface="Malgun Gothic" pitchFamily="34" charset="-127"/>
                <a:cs typeface="Times New Roman" pitchFamily="18" charset="0"/>
              </a:rPr>
              <a:t>Искомое количество посетителей</a:t>
            </a:r>
            <a:endParaRPr lang="fr-FR" b="1" dirty="0">
              <a:latin typeface="+mn-lt"/>
            </a:endParaRPr>
          </a:p>
          <a:p>
            <a:pPr algn="just" eaLnBrk="0" hangingPunct="0">
              <a:defRPr/>
            </a:pPr>
            <a:r>
              <a:rPr lang="en-GB" b="1" dirty="0">
                <a:latin typeface="+mn-lt"/>
                <a:ea typeface="Malgun Gothic" pitchFamily="34" charset="-127"/>
                <a:cs typeface="Times New Roman" pitchFamily="18" charset="0"/>
              </a:rPr>
              <a:t>	-  </a:t>
            </a:r>
            <a:r>
              <a:rPr lang="ru-RU" b="1" dirty="0" smtClean="0">
                <a:latin typeface="+mn-lt"/>
                <a:ea typeface="Malgun Gothic" pitchFamily="34" charset="-127"/>
                <a:cs typeface="Times New Roman" pitchFamily="18" charset="0"/>
              </a:rPr>
              <a:t>Емкость</a:t>
            </a:r>
            <a:endParaRPr lang="fr-FR" b="1" dirty="0">
              <a:latin typeface="+mn-lt"/>
            </a:endParaRPr>
          </a:p>
          <a:p>
            <a:pPr algn="just" eaLnBrk="0" hangingPunct="0">
              <a:defRPr/>
            </a:pPr>
            <a:r>
              <a:rPr lang="en-GB" b="1" dirty="0">
                <a:latin typeface="+mn-lt"/>
                <a:ea typeface="Malgun Gothic" pitchFamily="34" charset="-127"/>
                <a:cs typeface="Times New Roman" pitchFamily="18" charset="0"/>
              </a:rPr>
              <a:t>	 - </a:t>
            </a:r>
            <a:r>
              <a:rPr lang="ru-RU" b="1" dirty="0" smtClean="0">
                <a:latin typeface="+mn-lt"/>
                <a:ea typeface="Malgun Gothic" pitchFamily="34" charset="-127"/>
                <a:cs typeface="Times New Roman" pitchFamily="18" charset="0"/>
              </a:rPr>
              <a:t>Тип проектов</a:t>
            </a:r>
            <a:endParaRPr lang="fr-FR" b="1" dirty="0">
              <a:latin typeface="+mn-lt"/>
            </a:endParaRPr>
          </a:p>
          <a:p>
            <a:pPr algn="just" eaLnBrk="0" hangingPunct="0">
              <a:defRPr/>
            </a:pPr>
            <a:r>
              <a:rPr lang="en-GB" b="1" dirty="0">
                <a:latin typeface="+mn-lt"/>
                <a:ea typeface="Malgun Gothic" pitchFamily="34" charset="-127"/>
                <a:cs typeface="Times New Roman" pitchFamily="18" charset="0"/>
              </a:rPr>
              <a:t>	-  </a:t>
            </a:r>
            <a:r>
              <a:rPr lang="ru-RU" b="1" dirty="0" smtClean="0">
                <a:latin typeface="+mn-lt"/>
                <a:ea typeface="Malgun Gothic" pitchFamily="34" charset="-127"/>
                <a:cs typeface="Times New Roman" pitchFamily="18" charset="0"/>
              </a:rPr>
              <a:t>Изучение местности и лесного покрова</a:t>
            </a:r>
            <a:endParaRPr lang="fr-FR" b="1" dirty="0">
              <a:latin typeface="+mn-lt"/>
            </a:endParaRPr>
          </a:p>
          <a:p>
            <a:pPr algn="just" eaLnBrk="0" hangingPunct="0">
              <a:defRPr/>
            </a:pPr>
            <a:r>
              <a:rPr lang="en-GB" b="1" dirty="0">
                <a:latin typeface="+mn-lt"/>
                <a:ea typeface="Malgun Gothic" pitchFamily="34" charset="-127"/>
                <a:cs typeface="Times New Roman" pitchFamily="18" charset="0"/>
              </a:rPr>
              <a:t>	-  </a:t>
            </a:r>
            <a:r>
              <a:rPr lang="ru-RU" b="1" dirty="0" smtClean="0">
                <a:latin typeface="+mn-lt"/>
                <a:ea typeface="Malgun Gothic" pitchFamily="34" charset="-127"/>
                <a:cs typeface="Times New Roman" pitchFamily="18" charset="0"/>
              </a:rPr>
              <a:t>Бюджет и экономический проект</a:t>
            </a:r>
            <a:endParaRPr lang="fr-FR" b="1" dirty="0">
              <a:latin typeface="+mn-lt"/>
            </a:endParaRPr>
          </a:p>
          <a:p>
            <a:pPr algn="just" eaLnBrk="0" hangingPunct="0">
              <a:defRPr/>
            </a:pPr>
            <a:r>
              <a:rPr lang="en-GB" b="1" dirty="0">
                <a:latin typeface="+mn-lt"/>
                <a:ea typeface="Malgun Gothic" pitchFamily="34" charset="-127"/>
                <a:cs typeface="Times New Roman" pitchFamily="18" charset="0"/>
              </a:rPr>
              <a:t>	 - </a:t>
            </a:r>
            <a:r>
              <a:rPr lang="ru-RU" b="1" dirty="0" smtClean="0">
                <a:latin typeface="+mn-lt"/>
                <a:ea typeface="Malgun Gothic" pitchFamily="34" charset="-127"/>
                <a:cs typeface="Times New Roman" pitchFamily="18" charset="0"/>
              </a:rPr>
              <a:t>Способ исполнения</a:t>
            </a:r>
            <a:endParaRPr lang="fr-FR" b="1" dirty="0">
              <a:latin typeface="+mn-lt"/>
            </a:endParaRPr>
          </a:p>
          <a:p>
            <a:pPr algn="just" eaLnBrk="0" hangingPunct="0">
              <a:defRPr/>
            </a:pPr>
            <a:r>
              <a:rPr lang="en-GB" b="1" dirty="0">
                <a:latin typeface="+mn-lt"/>
                <a:ea typeface="Malgun Gothic" pitchFamily="34" charset="-127"/>
                <a:cs typeface="Times New Roman" pitchFamily="18" charset="0"/>
              </a:rPr>
              <a:t>	 - </a:t>
            </a:r>
            <a:r>
              <a:rPr lang="ru-RU" b="1" dirty="0" smtClean="0">
                <a:latin typeface="+mn-lt"/>
                <a:ea typeface="Malgun Gothic" pitchFamily="34" charset="-127"/>
                <a:cs typeface="Times New Roman" pitchFamily="18" charset="0"/>
              </a:rPr>
              <a:t>Крайние сроки</a:t>
            </a:r>
            <a:endParaRPr lang="en-GB" b="1" dirty="0">
              <a:latin typeface="+mn-lt"/>
            </a:endParaRPr>
          </a:p>
        </p:txBody>
      </p:sp>
      <p:pic>
        <p:nvPicPr>
          <p:cNvPr id="16" name="Image 7" descr="Schéma Via.jpg"/>
          <p:cNvPicPr>
            <a:picLocks noChangeAspect="1"/>
          </p:cNvPicPr>
          <p:nvPr/>
        </p:nvPicPr>
        <p:blipFill>
          <a:blip r:embed="rId2" cstate="print"/>
          <a:srcRect/>
          <a:stretch>
            <a:fillRect/>
          </a:stretch>
        </p:blipFill>
        <p:spPr bwMode="auto">
          <a:xfrm>
            <a:off x="6156176" y="2420888"/>
            <a:ext cx="2530475" cy="1692275"/>
          </a:xfrm>
          <a:prstGeom prst="rect">
            <a:avLst/>
          </a:prstGeom>
          <a:noFill/>
          <a:ln w="9525">
            <a:noFill/>
            <a:miter lim="800000"/>
            <a:headEnd/>
            <a:tailEnd/>
          </a:ln>
        </p:spPr>
      </p:pic>
      <p:pic>
        <p:nvPicPr>
          <p:cNvPr id="17" name="Picture 3" descr="00000006"/>
          <p:cNvPicPr>
            <a:picLocks noChangeAspect="1" noChangeArrowheads="1"/>
          </p:cNvPicPr>
          <p:nvPr/>
        </p:nvPicPr>
        <p:blipFill>
          <a:blip r:embed="rId3" cstate="print"/>
          <a:srcRect l="2571" t="16264" r="2638" b="8815"/>
          <a:stretch>
            <a:fillRect/>
          </a:stretch>
        </p:blipFill>
        <p:spPr bwMode="auto">
          <a:xfrm>
            <a:off x="6156176" y="4293096"/>
            <a:ext cx="1919287" cy="2147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D:\Google Drive\Medias_produits\Erbschloe\photo\Alpine Coaster Rolba Bob\Vue en plan alpine coaster.jpg"/>
          <p:cNvPicPr>
            <a:picLocks noChangeAspect="1" noChangeArrowheads="1"/>
          </p:cNvPicPr>
          <p:nvPr/>
        </p:nvPicPr>
        <p:blipFill>
          <a:blip r:embed="rId2" cstate="print"/>
          <a:srcRect/>
          <a:stretch>
            <a:fillRect/>
          </a:stretch>
        </p:blipFill>
        <p:spPr bwMode="auto">
          <a:xfrm>
            <a:off x="0" y="1916832"/>
            <a:ext cx="9144000" cy="4941168"/>
          </a:xfrm>
          <a:prstGeom prst="rect">
            <a:avLst/>
          </a:prstGeom>
          <a:noFill/>
        </p:spPr>
      </p:pic>
      <p:sp>
        <p:nvSpPr>
          <p:cNvPr id="9" name="Rectangle 8"/>
          <p:cNvSpPr/>
          <p:nvPr/>
        </p:nvSpPr>
        <p:spPr>
          <a:xfrm>
            <a:off x="395536" y="404664"/>
            <a:ext cx="3451586" cy="553998"/>
          </a:xfrm>
          <a:prstGeom prst="rect">
            <a:avLst/>
          </a:prstGeom>
        </p:spPr>
        <p:txBody>
          <a:bodyPr wrap="none">
            <a:spAutoFit/>
          </a:bodyPr>
          <a:lstStyle/>
          <a:p>
            <a:pPr algn="ctr"/>
            <a:r>
              <a:rPr lang="ru-RU" sz="3000" b="1" dirty="0" smtClean="0">
                <a:solidFill>
                  <a:schemeClr val="bg1"/>
                </a:solidFill>
                <a:latin typeface="Arial Black" pitchFamily="34" charset="0"/>
              </a:rPr>
              <a:t>Чертеж спуска</a:t>
            </a:r>
            <a:endParaRPr lang="fr-FR" sz="3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9512" y="620688"/>
            <a:ext cx="6558527" cy="553998"/>
          </a:xfrm>
          <a:prstGeom prst="rect">
            <a:avLst/>
          </a:prstGeom>
        </p:spPr>
        <p:txBody>
          <a:bodyPr wrap="none">
            <a:spAutoFit/>
          </a:bodyPr>
          <a:lstStyle/>
          <a:p>
            <a:pPr algn="ctr"/>
            <a:r>
              <a:rPr lang="fr-FR" sz="3000" dirty="0" smtClean="0">
                <a:solidFill>
                  <a:schemeClr val="bg1"/>
                </a:solidFill>
                <a:latin typeface="Arial Black" pitchFamily="34" charset="0"/>
              </a:rPr>
              <a:t>VIA FERRATA</a:t>
            </a:r>
            <a:r>
              <a:rPr lang="ru-RU" sz="3000" dirty="0" smtClean="0">
                <a:solidFill>
                  <a:schemeClr val="bg1"/>
                </a:solidFill>
                <a:latin typeface="Arial Black" pitchFamily="34" charset="0"/>
              </a:rPr>
              <a:t> (ВИА ФЕРРАТА)</a:t>
            </a:r>
            <a:endParaRPr lang="fr-FR" sz="3000" b="1" dirty="0">
              <a:solidFill>
                <a:schemeClr val="bg1"/>
              </a:solidFill>
              <a:latin typeface="Arial Black" pitchFamily="34" charset="0"/>
            </a:endParaRPr>
          </a:p>
        </p:txBody>
      </p:sp>
      <p:pic>
        <p:nvPicPr>
          <p:cNvPr id="12" name="Image 11" descr="DSC07481.JPG"/>
          <p:cNvPicPr>
            <a:picLocks noChangeAspect="1"/>
          </p:cNvPicPr>
          <p:nvPr/>
        </p:nvPicPr>
        <p:blipFill>
          <a:blip r:embed="rId3" cstate="print"/>
          <a:stretch>
            <a:fillRect/>
          </a:stretch>
        </p:blipFill>
        <p:spPr>
          <a:xfrm>
            <a:off x="-1" y="1268760"/>
            <a:ext cx="9144001" cy="558924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9512" y="620688"/>
            <a:ext cx="6558527" cy="553998"/>
          </a:xfrm>
          <a:prstGeom prst="rect">
            <a:avLst/>
          </a:prstGeom>
        </p:spPr>
        <p:txBody>
          <a:bodyPr wrap="none">
            <a:spAutoFit/>
          </a:bodyPr>
          <a:lstStyle/>
          <a:p>
            <a:pPr algn="ctr"/>
            <a:r>
              <a:rPr lang="fr-FR" sz="3000" dirty="0" smtClean="0">
                <a:solidFill>
                  <a:schemeClr val="bg1"/>
                </a:solidFill>
                <a:latin typeface="Arial Black" pitchFamily="34" charset="0"/>
              </a:rPr>
              <a:t>VIA FERRATA</a:t>
            </a:r>
            <a:r>
              <a:rPr lang="ru-RU" sz="3000" dirty="0" smtClean="0">
                <a:solidFill>
                  <a:schemeClr val="bg1"/>
                </a:solidFill>
                <a:latin typeface="Arial Black" pitchFamily="34" charset="0"/>
              </a:rPr>
              <a:t> (ВИА ФЕРРАТА)</a:t>
            </a:r>
            <a:endParaRPr lang="fr-FR" sz="3000" b="1" dirty="0">
              <a:solidFill>
                <a:schemeClr val="bg1"/>
              </a:solidFill>
              <a:latin typeface="Arial Black" pitchFamily="34" charset="0"/>
            </a:endParaRPr>
          </a:p>
        </p:txBody>
      </p:sp>
      <p:pic>
        <p:nvPicPr>
          <p:cNvPr id="6" name="Image 5" descr="VIAS - Philippe Poulet 34.JPG"/>
          <p:cNvPicPr>
            <a:picLocks noChangeAspect="1"/>
          </p:cNvPicPr>
          <p:nvPr/>
        </p:nvPicPr>
        <p:blipFill>
          <a:blip r:embed="rId3" cstate="print"/>
          <a:stretch>
            <a:fillRect/>
          </a:stretch>
        </p:blipFill>
        <p:spPr>
          <a:xfrm>
            <a:off x="0" y="1268760"/>
            <a:ext cx="9144000" cy="558924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atreetop_0795.jpg"/>
          <p:cNvPicPr>
            <a:picLocks noChangeAspect="1"/>
          </p:cNvPicPr>
          <p:nvPr/>
        </p:nvPicPr>
        <p:blipFill>
          <a:blip r:embed="rId3" cstate="print"/>
          <a:stretch>
            <a:fillRect/>
          </a:stretch>
        </p:blipFill>
        <p:spPr>
          <a:xfrm>
            <a:off x="0" y="1268760"/>
            <a:ext cx="9144000" cy="5589240"/>
          </a:xfrm>
          <a:prstGeom prst="rect">
            <a:avLst/>
          </a:prstGeom>
        </p:spPr>
      </p:pic>
      <p:sp>
        <p:nvSpPr>
          <p:cNvPr id="6" name="Rectangle 5"/>
          <p:cNvSpPr/>
          <p:nvPr/>
        </p:nvSpPr>
        <p:spPr>
          <a:xfrm>
            <a:off x="421186" y="97468"/>
            <a:ext cx="6106159" cy="1046440"/>
          </a:xfrm>
          <a:prstGeom prst="rect">
            <a:avLst/>
          </a:prstGeom>
        </p:spPr>
        <p:txBody>
          <a:bodyPr wrap="none">
            <a:spAutoFit/>
          </a:bodyPr>
          <a:lstStyle/>
          <a:p>
            <a:pPr algn="ctr"/>
            <a:r>
              <a:rPr lang="fr-FR" sz="3200" dirty="0" smtClean="0">
                <a:solidFill>
                  <a:schemeClr val="bg1"/>
                </a:solidFill>
                <a:latin typeface="Arial Black" pitchFamily="34" charset="0"/>
              </a:rPr>
              <a:t>AERIAL </a:t>
            </a:r>
            <a:r>
              <a:rPr lang="fr-FR" sz="3000" dirty="0" smtClean="0">
                <a:solidFill>
                  <a:schemeClr val="bg1"/>
                </a:solidFill>
                <a:latin typeface="Arial Black" pitchFamily="34" charset="0"/>
              </a:rPr>
              <a:t>COURSE</a:t>
            </a:r>
            <a:r>
              <a:rPr lang="ru-RU" sz="3000" dirty="0" smtClean="0">
                <a:solidFill>
                  <a:schemeClr val="bg1"/>
                </a:solidFill>
                <a:latin typeface="Arial Black" pitchFamily="34" charset="0"/>
              </a:rPr>
              <a:t> </a:t>
            </a:r>
          </a:p>
          <a:p>
            <a:pPr algn="ctr"/>
            <a:r>
              <a:rPr lang="ru-RU" sz="3000" dirty="0" smtClean="0">
                <a:solidFill>
                  <a:schemeClr val="bg1"/>
                </a:solidFill>
                <a:latin typeface="Arial Black" pitchFamily="34" charset="0"/>
              </a:rPr>
              <a:t>(ПОДВЕСНЫЕ ПЕРЕХОДЫ)</a:t>
            </a:r>
            <a:r>
              <a:rPr lang="fr-FR" sz="3000" dirty="0" smtClean="0">
                <a:solidFill>
                  <a:schemeClr val="bg1"/>
                </a:solidFill>
                <a:latin typeface="Arial Black" pitchFamily="34" charset="0"/>
              </a:rPr>
              <a:t> </a:t>
            </a:r>
            <a:endParaRPr lang="fr-FR" sz="3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8409</TotalTime>
  <Words>1023</Words>
  <Application>Microsoft Office PowerPoint</Application>
  <PresentationFormat>Экран (4:3)</PresentationFormat>
  <Paragraphs>188</Paragraphs>
  <Slides>31</Slides>
  <Notes>25</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Thème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POLE ÉTÉ by MND</dc:title>
  <dc:creator>pmetayer</dc:creator>
  <cp:lastModifiedBy>Tetekin</cp:lastModifiedBy>
  <cp:revision>384</cp:revision>
  <dcterms:created xsi:type="dcterms:W3CDTF">2012-01-25T17:03:12Z</dcterms:created>
  <dcterms:modified xsi:type="dcterms:W3CDTF">2014-10-09T08:47:19Z</dcterms:modified>
</cp:coreProperties>
</file>